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2"/>
  </p:notesMasterIdLst>
  <p:sldIdLst>
    <p:sldId id="287" r:id="rId2"/>
    <p:sldId id="288" r:id="rId3"/>
    <p:sldId id="289" r:id="rId4"/>
    <p:sldId id="290" r:id="rId5"/>
    <p:sldId id="291" r:id="rId6"/>
    <p:sldId id="384" r:id="rId7"/>
    <p:sldId id="385" r:id="rId8"/>
    <p:sldId id="386" r:id="rId9"/>
    <p:sldId id="387" r:id="rId10"/>
    <p:sldId id="307" r:id="rId11"/>
    <p:sldId id="380" r:id="rId12"/>
    <p:sldId id="381" r:id="rId13"/>
    <p:sldId id="382" r:id="rId14"/>
    <p:sldId id="383" r:id="rId15"/>
    <p:sldId id="306" r:id="rId16"/>
    <p:sldId id="294" r:id="rId17"/>
    <p:sldId id="284" r:id="rId18"/>
    <p:sldId id="274" r:id="rId19"/>
    <p:sldId id="261" r:id="rId20"/>
    <p:sldId id="285" r:id="rId21"/>
    <p:sldId id="265" r:id="rId22"/>
    <p:sldId id="296" r:id="rId23"/>
    <p:sldId id="280" r:id="rId24"/>
    <p:sldId id="308" r:id="rId25"/>
    <p:sldId id="286" r:id="rId26"/>
    <p:sldId id="262" r:id="rId27"/>
    <p:sldId id="263" r:id="rId28"/>
    <p:sldId id="267" r:id="rId29"/>
    <p:sldId id="266" r:id="rId30"/>
    <p:sldId id="268" r:id="rId31"/>
    <p:sldId id="300" r:id="rId32"/>
    <p:sldId id="281" r:id="rId33"/>
    <p:sldId id="282" r:id="rId34"/>
    <p:sldId id="270" r:id="rId35"/>
    <p:sldId id="390" r:id="rId36"/>
    <p:sldId id="271" r:id="rId37"/>
    <p:sldId id="272" r:id="rId38"/>
    <p:sldId id="273" r:id="rId39"/>
    <p:sldId id="275" r:id="rId40"/>
    <p:sldId id="295" r:id="rId41"/>
    <p:sldId id="258" r:id="rId42"/>
    <p:sldId id="304" r:id="rId43"/>
    <p:sldId id="379" r:id="rId44"/>
    <p:sldId id="309" r:id="rId45"/>
    <p:sldId id="310" r:id="rId46"/>
    <p:sldId id="311" r:id="rId47"/>
    <p:sldId id="312" r:id="rId48"/>
    <p:sldId id="313" r:id="rId49"/>
    <p:sldId id="314" r:id="rId50"/>
    <p:sldId id="318" r:id="rId51"/>
    <p:sldId id="319" r:id="rId52"/>
    <p:sldId id="320" r:id="rId53"/>
    <p:sldId id="321" r:id="rId54"/>
    <p:sldId id="322" r:id="rId55"/>
    <p:sldId id="323" r:id="rId56"/>
    <p:sldId id="388" r:id="rId57"/>
    <p:sldId id="325" r:id="rId58"/>
    <p:sldId id="329" r:id="rId59"/>
    <p:sldId id="330" r:id="rId60"/>
    <p:sldId id="331" r:id="rId61"/>
    <p:sldId id="333" r:id="rId62"/>
    <p:sldId id="334" r:id="rId63"/>
    <p:sldId id="335" r:id="rId64"/>
    <p:sldId id="350" r:id="rId65"/>
    <p:sldId id="337" r:id="rId66"/>
    <p:sldId id="338" r:id="rId67"/>
    <p:sldId id="336" r:id="rId68"/>
    <p:sldId id="389" r:id="rId69"/>
    <p:sldId id="352" r:id="rId70"/>
    <p:sldId id="342" r:id="rId71"/>
    <p:sldId id="344" r:id="rId72"/>
    <p:sldId id="361" r:id="rId73"/>
    <p:sldId id="362" r:id="rId74"/>
    <p:sldId id="365" r:id="rId75"/>
    <p:sldId id="374" r:id="rId76"/>
    <p:sldId id="375" r:id="rId77"/>
    <p:sldId id="367" r:id="rId78"/>
    <p:sldId id="373" r:id="rId79"/>
    <p:sldId id="378" r:id="rId80"/>
    <p:sldId id="363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1FDC1-E91D-4FC1-A96F-1D4831B7D048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769E8-C7F0-491A-865A-E7A77E39D1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94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C286BD-096F-4FED-AF1E-11C1CC604536}" type="slidenum">
              <a:rPr lang="en-US" smtClean="0">
                <a:ea typeface="ＭＳ Ｐゴシック" pitchFamily="34" charset="-128"/>
              </a:rPr>
              <a:pPr/>
              <a:t>6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68825" cy="3427412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9" y="4343400"/>
            <a:ext cx="5026026" cy="4114800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0955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9AE3E3-C26F-483F-AC0A-F3B1AB5201AD}" type="slidenum">
              <a:rPr lang="en-US"/>
              <a:pPr/>
              <a:t>11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3002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9AE3E3-C26F-483F-AC0A-F3B1AB5201AD}" type="slidenum">
              <a:rPr lang="en-US"/>
              <a:pPr/>
              <a:t>12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3584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 txBox="1">
            <a:spLocks noGrp="1" noChangeArrowheads="1"/>
          </p:cNvSpPr>
          <p:nvPr/>
        </p:nvSpPr>
        <p:spPr bwMode="auto">
          <a:xfrm>
            <a:off x="3884615" y="8683627"/>
            <a:ext cx="29733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104" tIns="0" rIns="19104" bIns="0" anchor="b"/>
          <a:lstStyle/>
          <a:p>
            <a:pPr algn="r" defTabSz="761864"/>
            <a:fld id="{58AA31CA-12AA-4663-95D3-C37D2BE621AF}" type="slidenum">
              <a:rPr lang="de-DE" sz="900" i="1">
                <a:latin typeface="Times New Roman" charset="0"/>
              </a:rPr>
              <a:pPr algn="r" defTabSz="761864"/>
              <a:t>14</a:t>
            </a:fld>
            <a:endParaRPr lang="de-DE" sz="900" i="1" dirty="0">
              <a:latin typeface="Times New Roman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6300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90" y="4343400"/>
            <a:ext cx="5026025" cy="4114800"/>
          </a:xfrm>
          <a:noFill/>
          <a:ln/>
        </p:spPr>
        <p:txBody>
          <a:bodyPr lIns="92342" tIns="46172" rIns="92342" bIns="46172"/>
          <a:lstStyle/>
          <a:p>
            <a:pPr defTabSz="91265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8682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Shape 4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Shape 4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Shape 4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Shape 4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Shape 4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Shape 5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Shape 5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Shape 5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Shape 5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Shape 5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2F090-3260-4CFB-BDD0-C55B2D4F2EB1}" type="datetime1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374-DC89-4444-9280-3F47EB01F1DC}" type="datetime1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7F21-5693-458A-971A-3E306B7F7DEF}" type="datetime1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3420-1933-43EE-B0E3-11F46C8AB664}" type="datetime1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158CD-37BF-46C8-81C7-112F9CB9E649}" type="datetime1">
              <a:rPr lang="en-US" smtClean="0"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DE36-8B92-43FD-A1F6-4AF39C07320B}" type="datetime1">
              <a:rPr lang="en-US" smtClean="0"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E066-D99F-4809-A47A-18996AD0E982}" type="datetime1">
              <a:rPr lang="en-US" smtClean="0"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B1D2-68A1-45C6-8411-28723117EBBD}" type="datetime1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B89D-B86D-4FBB-802F-48FC300E3CD1}" type="datetime1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CD066-EBBB-49D0-913E-B4DAEBD46C3B}" type="datetime1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80D8-1485-4936-8F47-38DF568B9DF9}" type="datetime1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arvard Lis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solidFill>
            <a:srgbClr val="C90016">
              <a:alpha val="24690"/>
            </a:srgbClr>
          </a:solidFill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None/>
              <a:defRPr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EA9999"/>
              </a:buClr>
              <a:buSzPct val="100000"/>
              <a:buFont typeface="Calibri"/>
              <a:defRPr sz="2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DD7E6B"/>
              </a:buClr>
              <a:buSzPct val="100000"/>
              <a:buFont typeface="Calibri"/>
              <a:defRPr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E6B8AF"/>
              </a:buClr>
              <a:buSzPct val="100000"/>
              <a:buFont typeface="Calibri"/>
              <a:defRPr sz="2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434343"/>
              </a:buClr>
              <a:buFont typeface="Calibri"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434343"/>
              </a:buClr>
              <a:buFont typeface="Calibri"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434343"/>
              </a:buClr>
              <a:buFont typeface="Calibri"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434343"/>
              </a:buClr>
              <a:buFont typeface="Calibri"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434343"/>
              </a:buClr>
              <a:buFont typeface="Calibri"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>
                <a:srgbClr val="434343"/>
              </a:buClr>
              <a:buFont typeface="Calibri"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556783" y="6333134"/>
            <a:ext cx="548700" cy="525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8740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arvard no 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solidFill>
            <a:srgbClr val="C90016">
              <a:alpha val="24690"/>
            </a:srgbClr>
          </a:solidFill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None/>
              <a:defRPr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556783" y="6333134"/>
            <a:ext cx="548700" cy="525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8651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402BF-1390-409A-B53E-F077BC1CC5C2}" type="datetime1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566B0-7645-4112-B041-DA2512DCA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2.xls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Propensity Scores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305799" cy="17526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John Seeger, </a:t>
            </a:r>
            <a:r>
              <a:rPr lang="en-US" sz="2800" dirty="0" err="1" smtClean="0"/>
              <a:t>PharmD</a:t>
            </a:r>
            <a:r>
              <a:rPr lang="en-US" sz="2800" dirty="0" smtClean="0"/>
              <a:t>, </a:t>
            </a:r>
            <a:r>
              <a:rPr lang="en-US" sz="2800" dirty="0" err="1" smtClean="0"/>
              <a:t>DrPH</a:t>
            </a:r>
            <a:endParaRPr lang="en-US" sz="2800" dirty="0" smtClean="0"/>
          </a:p>
          <a:p>
            <a:r>
              <a:rPr lang="en-US" sz="2800" dirty="0" smtClean="0"/>
              <a:t>Chief Scientific Officer, </a:t>
            </a:r>
            <a:r>
              <a:rPr lang="en-US" sz="2800" dirty="0" err="1" smtClean="0"/>
              <a:t>Optum</a:t>
            </a:r>
            <a:r>
              <a:rPr lang="en-US" sz="2800" dirty="0" smtClean="0"/>
              <a:t> Epidemiology</a:t>
            </a:r>
          </a:p>
          <a:p>
            <a:r>
              <a:rPr lang="en-US" sz="2800" dirty="0" smtClean="0"/>
              <a:t>Adjunct Assistant Professor, Harvard School of Public Health</a:t>
            </a:r>
            <a:endParaRPr lang="en-US" sz="2800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93" y="5668726"/>
            <a:ext cx="3287994" cy="118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450" y="6096000"/>
            <a:ext cx="4243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3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Journal Club: Revascularization and Mortality</a:t>
            </a:r>
          </a:p>
          <a:p>
            <a:pPr lvl="1"/>
            <a:r>
              <a:rPr lang="en-US" dirty="0" smtClean="0"/>
              <a:t>Articulate principles in context of example</a:t>
            </a:r>
          </a:p>
          <a:p>
            <a:r>
              <a:rPr lang="en-US" dirty="0" smtClean="0"/>
              <a:t>Case Study: Statins and Myocardial Infarction</a:t>
            </a:r>
          </a:p>
          <a:p>
            <a:pPr lvl="1"/>
            <a:r>
              <a:rPr lang="en-US" dirty="0" smtClean="0"/>
              <a:t>Introduce problem behind dataset</a:t>
            </a:r>
          </a:p>
          <a:p>
            <a:r>
              <a:rPr lang="en-US" dirty="0" smtClean="0"/>
              <a:t>SAS work: Statins and Myocardial Infarction</a:t>
            </a:r>
          </a:p>
          <a:p>
            <a:pPr lvl="1"/>
            <a:r>
              <a:rPr lang="en-US" dirty="0" smtClean="0"/>
              <a:t>Work with example to illustrate concepts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5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53568"/>
          </a:xfrm>
        </p:spPr>
        <p:txBody>
          <a:bodyPr>
            <a:noAutofit/>
          </a:bodyPr>
          <a:lstStyle/>
          <a:p>
            <a:r>
              <a:rPr lang="en-US" sz="3600" dirty="0"/>
              <a:t>Does t</a:t>
            </a:r>
            <a:r>
              <a:rPr lang="en-US" sz="3600" dirty="0" smtClean="0"/>
              <a:t>reatment </a:t>
            </a:r>
            <a:r>
              <a:rPr lang="en-US" sz="3600" dirty="0"/>
              <a:t>A lead to different outcomes than </a:t>
            </a:r>
            <a:r>
              <a:rPr lang="en-US" sz="3600" dirty="0" smtClean="0"/>
              <a:t>treatment </a:t>
            </a:r>
            <a:r>
              <a:rPr lang="en-US" sz="3600" dirty="0"/>
              <a:t>B?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How?</a:t>
            </a:r>
          </a:p>
          <a:p>
            <a:endParaRPr lang="en-US" dirty="0" smtClean="0"/>
          </a:p>
          <a:p>
            <a:r>
              <a:rPr lang="en-US" dirty="0" smtClean="0"/>
              <a:t>Case Report </a:t>
            </a:r>
          </a:p>
          <a:p>
            <a:pPr lvl="1"/>
            <a:r>
              <a:rPr lang="en-US" dirty="0" smtClean="0"/>
              <a:t>Patient #1 received treatme</a:t>
            </a:r>
            <a:r>
              <a:rPr lang="en-US" dirty="0"/>
              <a:t>n</a:t>
            </a:r>
            <a:r>
              <a:rPr lang="en-US" dirty="0" smtClean="0"/>
              <a:t>t A, had outcome X</a:t>
            </a:r>
          </a:p>
          <a:p>
            <a:endParaRPr lang="en-US" dirty="0" smtClean="0"/>
          </a:p>
          <a:p>
            <a:r>
              <a:rPr lang="en-US" dirty="0" smtClean="0"/>
              <a:t>Time machine</a:t>
            </a:r>
          </a:p>
          <a:p>
            <a:r>
              <a:rPr lang="en-US" dirty="0"/>
              <a:t>R</a:t>
            </a:r>
            <a:r>
              <a:rPr lang="en-US" dirty="0" smtClean="0"/>
              <a:t>andom allocation</a:t>
            </a:r>
          </a:p>
          <a:p>
            <a:r>
              <a:rPr lang="en-US" dirty="0" smtClean="0"/>
              <a:t>Observationally</a:t>
            </a:r>
          </a:p>
          <a:p>
            <a:pPr lvl="1"/>
            <a:r>
              <a:rPr lang="en-US" dirty="0" smtClean="0"/>
              <a:t>Propensity Scores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419600" y="3886200"/>
            <a:ext cx="3810000" cy="2286000"/>
            <a:chOff x="2895600" y="4984750"/>
            <a:chExt cx="2438400" cy="1524001"/>
          </a:xfrm>
        </p:grpSpPr>
        <p:sp>
          <p:nvSpPr>
            <p:cNvPr id="21509" name="TextBox 19"/>
            <p:cNvSpPr txBox="1">
              <a:spLocks noChangeArrowheads="1"/>
            </p:cNvSpPr>
            <p:nvPr/>
          </p:nvSpPr>
          <p:spPr bwMode="auto">
            <a:xfrm>
              <a:off x="2895600" y="5870747"/>
              <a:ext cx="1219200" cy="34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Tw Cen MT" charset="0"/>
                </a:rPr>
                <a:t>Treatment</a:t>
              </a:r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3830781" y="4984750"/>
              <a:ext cx="1503219" cy="1524001"/>
              <a:chOff x="3830781" y="4984750"/>
              <a:chExt cx="1503219" cy="1524001"/>
            </a:xfrm>
          </p:grpSpPr>
          <p:sp>
            <p:nvSpPr>
              <p:cNvPr id="26" name="Rectangle 3"/>
              <p:cNvSpPr/>
              <p:nvPr/>
            </p:nvSpPr>
            <p:spPr bwMode="auto">
              <a:xfrm>
                <a:off x="4152900" y="5657850"/>
                <a:ext cx="858838" cy="85090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/>
              </a:p>
            </p:txBody>
          </p:sp>
          <p:cxnSp>
            <p:nvCxnSpPr>
              <p:cNvPr id="27" name="Straight Connector 26"/>
              <p:cNvCxnSpPr/>
              <p:nvPr/>
            </p:nvCxnSpPr>
            <p:spPr bwMode="auto">
              <a:xfrm rot="16200000" flipH="1">
                <a:off x="4157663" y="6083301"/>
                <a:ext cx="85090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auto">
              <a:xfrm rot="10800000" flipH="1">
                <a:off x="4152900" y="6083301"/>
                <a:ext cx="858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18" name="TextBox 28"/>
              <p:cNvSpPr txBox="1">
                <a:spLocks noChangeArrowheads="1"/>
              </p:cNvSpPr>
              <p:nvPr/>
            </p:nvSpPr>
            <p:spPr bwMode="auto">
              <a:xfrm>
                <a:off x="3839616" y="5658080"/>
                <a:ext cx="198985" cy="348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latin typeface="Tw Cen MT" charset="0"/>
                  </a:rPr>
                  <a:t>A</a:t>
                </a:r>
              </a:p>
            </p:txBody>
          </p:sp>
          <p:sp>
            <p:nvSpPr>
              <p:cNvPr id="21519" name="TextBox 29"/>
              <p:cNvSpPr txBox="1">
                <a:spLocks noChangeArrowheads="1"/>
              </p:cNvSpPr>
              <p:nvPr/>
            </p:nvSpPr>
            <p:spPr bwMode="auto">
              <a:xfrm>
                <a:off x="3830781" y="6083415"/>
                <a:ext cx="214746" cy="348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latin typeface="Tw Cen MT" charset="0"/>
                  </a:rPr>
                  <a:t>B</a:t>
                </a:r>
              </a:p>
            </p:txBody>
          </p:sp>
          <p:sp>
            <p:nvSpPr>
              <p:cNvPr id="21520" name="TextBox 30"/>
              <p:cNvSpPr txBox="1">
                <a:spLocks noChangeArrowheads="1"/>
              </p:cNvSpPr>
              <p:nvPr/>
            </p:nvSpPr>
            <p:spPr bwMode="auto">
              <a:xfrm>
                <a:off x="4260272" y="5271410"/>
                <a:ext cx="198985" cy="348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latin typeface="Tw Cen MT" charset="0"/>
                  </a:rPr>
                  <a:t>X</a:t>
                </a:r>
              </a:p>
            </p:txBody>
          </p:sp>
          <p:sp>
            <p:nvSpPr>
              <p:cNvPr id="21521" name="TextBox 31"/>
              <p:cNvSpPr txBox="1">
                <a:spLocks noChangeArrowheads="1"/>
              </p:cNvSpPr>
              <p:nvPr/>
            </p:nvSpPr>
            <p:spPr bwMode="auto">
              <a:xfrm>
                <a:off x="4689763" y="5293015"/>
                <a:ext cx="169222" cy="348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latin typeface="Tw Cen MT" charset="0"/>
                  </a:rPr>
                  <a:t>Y</a:t>
                </a:r>
              </a:p>
            </p:txBody>
          </p:sp>
          <p:sp>
            <p:nvSpPr>
              <p:cNvPr id="21522" name="TextBox 32"/>
              <p:cNvSpPr txBox="1">
                <a:spLocks noChangeArrowheads="1"/>
              </p:cNvSpPr>
              <p:nvPr/>
            </p:nvSpPr>
            <p:spPr bwMode="auto">
              <a:xfrm>
                <a:off x="4152899" y="4984750"/>
                <a:ext cx="1181101" cy="348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latin typeface="Tw Cen MT" charset="0"/>
                  </a:rPr>
                  <a:t>Outcome</a:t>
                </a:r>
              </a:p>
            </p:txBody>
          </p:sp>
        </p:grpSp>
        <p:sp>
          <p:nvSpPr>
            <p:cNvPr id="21511" name="TextBox 21"/>
            <p:cNvSpPr txBox="1">
              <a:spLocks noChangeArrowheads="1"/>
            </p:cNvSpPr>
            <p:nvPr/>
          </p:nvSpPr>
          <p:spPr bwMode="auto">
            <a:xfrm>
              <a:off x="4191000" y="5712996"/>
              <a:ext cx="304800" cy="34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Tw Cen MT" charset="0"/>
                </a:rPr>
                <a:t>A</a:t>
              </a:r>
            </a:p>
          </p:txBody>
        </p:sp>
        <p:sp>
          <p:nvSpPr>
            <p:cNvPr id="21512" name="TextBox 22"/>
            <p:cNvSpPr txBox="1">
              <a:spLocks noChangeArrowheads="1"/>
            </p:cNvSpPr>
            <p:nvPr/>
          </p:nvSpPr>
          <p:spPr bwMode="auto">
            <a:xfrm>
              <a:off x="4648200" y="5712996"/>
              <a:ext cx="304800" cy="34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Tw Cen MT" charset="0"/>
                </a:rPr>
                <a:t>B</a:t>
              </a:r>
            </a:p>
          </p:txBody>
        </p:sp>
        <p:sp>
          <p:nvSpPr>
            <p:cNvPr id="21513" name="TextBox 23"/>
            <p:cNvSpPr txBox="1">
              <a:spLocks noChangeArrowheads="1"/>
            </p:cNvSpPr>
            <p:nvPr/>
          </p:nvSpPr>
          <p:spPr bwMode="auto">
            <a:xfrm>
              <a:off x="4191000" y="6127750"/>
              <a:ext cx="304800" cy="34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Tw Cen MT" charset="0"/>
                </a:rPr>
                <a:t>C</a:t>
              </a:r>
            </a:p>
          </p:txBody>
        </p:sp>
        <p:sp>
          <p:nvSpPr>
            <p:cNvPr id="21514" name="TextBox 24"/>
            <p:cNvSpPr txBox="1">
              <a:spLocks noChangeArrowheads="1"/>
            </p:cNvSpPr>
            <p:nvPr/>
          </p:nvSpPr>
          <p:spPr bwMode="auto">
            <a:xfrm>
              <a:off x="4648200" y="6127750"/>
              <a:ext cx="304800" cy="348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Tw Cen MT" charset="0"/>
                </a:rPr>
                <a:t>D</a:t>
              </a: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Random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Balances compared groups (in expectation)</a:t>
            </a:r>
          </a:p>
          <a:p>
            <a:r>
              <a:rPr lang="en-US" dirty="0" smtClean="0"/>
              <a:t>Lends formal meaning to p-values</a:t>
            </a:r>
          </a:p>
          <a:p>
            <a:endParaRPr lang="en-US" dirty="0" smtClean="0"/>
          </a:p>
          <a:p>
            <a:r>
              <a:rPr lang="en-US" dirty="0" smtClean="0"/>
              <a:t>Makes placebo group practical</a:t>
            </a:r>
          </a:p>
          <a:p>
            <a:r>
              <a:rPr lang="en-US" dirty="0" smtClean="0"/>
              <a:t>Includes features to strengthen inference</a:t>
            </a:r>
          </a:p>
          <a:p>
            <a:pPr lvl="1"/>
            <a:r>
              <a:rPr lang="en-US" dirty="0" smtClean="0"/>
              <a:t>Baseline measures</a:t>
            </a:r>
          </a:p>
          <a:p>
            <a:pPr lvl="1"/>
            <a:r>
              <a:rPr lang="en-US" dirty="0" smtClean="0"/>
              <a:t>Adherence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onitoring parameters</a:t>
            </a:r>
          </a:p>
          <a:p>
            <a:pPr lvl="1"/>
            <a:r>
              <a:rPr lang="en-US" dirty="0" smtClean="0"/>
              <a:t>Standardized outcome measures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1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839200" cy="731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Despite Strengths, RCTs Have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External validity</a:t>
            </a:r>
          </a:p>
          <a:p>
            <a:pPr lvl="1"/>
            <a:r>
              <a:rPr lang="en-US" dirty="0" smtClean="0"/>
              <a:t>Selection criteria</a:t>
            </a:r>
          </a:p>
          <a:p>
            <a:pPr lvl="1"/>
            <a:r>
              <a:rPr lang="en-US" dirty="0" smtClean="0"/>
              <a:t>Practice settings</a:t>
            </a:r>
          </a:p>
          <a:p>
            <a:pPr lvl="1"/>
            <a:r>
              <a:rPr lang="en-US" dirty="0" smtClean="0"/>
              <a:t>Practice patterns</a:t>
            </a:r>
            <a:endParaRPr lang="en-US" dirty="0"/>
          </a:p>
          <a:p>
            <a:r>
              <a:rPr lang="en-US" dirty="0" smtClean="0"/>
              <a:t>Pragmatic RCTs as partial solution</a:t>
            </a:r>
          </a:p>
          <a:p>
            <a:pPr lvl="1"/>
            <a:r>
              <a:rPr lang="en-US" dirty="0" smtClean="0"/>
              <a:t>Baseline Randomization</a:t>
            </a:r>
          </a:p>
          <a:p>
            <a:pPr lvl="1"/>
            <a:r>
              <a:rPr lang="en-US" dirty="0" smtClean="0"/>
              <a:t>Observational/hybrid follow-up</a:t>
            </a:r>
          </a:p>
          <a:p>
            <a:pPr lvl="1"/>
            <a:r>
              <a:rPr lang="en-US" dirty="0" smtClean="0"/>
              <a:t>May remain cost/time/feasibility-prohibitive </a:t>
            </a:r>
          </a:p>
          <a:p>
            <a:r>
              <a:rPr lang="en-US" dirty="0" smtClean="0"/>
              <a:t>Observational design/propensity score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6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Imbalance among treatments</a:t>
            </a:r>
            <a:endParaRPr lang="en-US" dirty="0" smtClean="0"/>
          </a:p>
        </p:txBody>
      </p:sp>
      <p:sp>
        <p:nvSpPr>
          <p:cNvPr id="22532" name="Content Placeholder 1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EXPLICIT</a:t>
            </a:r>
          </a:p>
          <a:p>
            <a:r>
              <a:rPr lang="en-US" dirty="0" smtClean="0"/>
              <a:t>Indication</a:t>
            </a:r>
          </a:p>
          <a:p>
            <a:r>
              <a:rPr lang="en-US" dirty="0" smtClean="0"/>
              <a:t>Subtype of indication</a:t>
            </a:r>
          </a:p>
          <a:p>
            <a:r>
              <a:rPr lang="en-US" dirty="0" smtClean="0"/>
              <a:t>Severity of illness</a:t>
            </a:r>
          </a:p>
          <a:p>
            <a:r>
              <a:rPr lang="en-US" dirty="0" smtClean="0"/>
              <a:t>Concomitant illness(</a:t>
            </a:r>
            <a:r>
              <a:rPr lang="en-US" dirty="0" err="1" smtClean="0"/>
              <a:t>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Concomitant medications</a:t>
            </a:r>
          </a:p>
          <a:p>
            <a:r>
              <a:rPr lang="en-US" dirty="0" smtClean="0"/>
              <a:t>Contraindications</a:t>
            </a:r>
          </a:p>
        </p:txBody>
      </p:sp>
      <p:sp>
        <p:nvSpPr>
          <p:cNvPr id="22534" name="Content Placeholder 1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IMPLICIT</a:t>
            </a:r>
          </a:p>
          <a:p>
            <a:r>
              <a:rPr lang="en-US" dirty="0" smtClean="0"/>
              <a:t>“Medicalization”</a:t>
            </a:r>
          </a:p>
          <a:p>
            <a:r>
              <a:rPr lang="en-US" dirty="0" smtClean="0"/>
              <a:t>MD training/experience</a:t>
            </a:r>
          </a:p>
          <a:p>
            <a:r>
              <a:rPr lang="en-US" dirty="0" smtClean="0"/>
              <a:t>Regional treatment patterns</a:t>
            </a:r>
          </a:p>
          <a:p>
            <a:r>
              <a:rPr lang="en-US" dirty="0" smtClean="0"/>
              <a:t>Others?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3487738" y="5179920"/>
            <a:ext cx="5634037" cy="1617663"/>
            <a:chOff x="3733800" y="5179920"/>
            <a:chExt cx="5634037" cy="1617663"/>
          </a:xfrm>
        </p:grpSpPr>
        <p:sp>
          <p:nvSpPr>
            <p:cNvPr id="22540" name="Text Box 1028"/>
            <p:cNvSpPr txBox="1">
              <a:spLocks noChangeArrowheads="1"/>
            </p:cNvSpPr>
            <p:nvPr/>
          </p:nvSpPr>
          <p:spPr bwMode="auto">
            <a:xfrm>
              <a:off x="3733800" y="6418170"/>
              <a:ext cx="2032522" cy="3698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Tw Cen MT" charset="0"/>
                </a:rPr>
                <a:t>Treatment</a:t>
              </a:r>
            </a:p>
          </p:txBody>
        </p:sp>
        <p:sp>
          <p:nvSpPr>
            <p:cNvPr id="22541" name="Text Box 1029"/>
            <p:cNvSpPr txBox="1">
              <a:spLocks noChangeArrowheads="1"/>
            </p:cNvSpPr>
            <p:nvPr/>
          </p:nvSpPr>
          <p:spPr bwMode="auto">
            <a:xfrm>
              <a:off x="7819552" y="6427695"/>
              <a:ext cx="1548285" cy="3698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Tw Cen MT" charset="0"/>
                </a:rPr>
                <a:t>Outcome</a:t>
              </a:r>
            </a:p>
          </p:txBody>
        </p:sp>
        <p:sp>
          <p:nvSpPr>
            <p:cNvPr id="22542" name="Text Box 1030"/>
            <p:cNvSpPr txBox="1">
              <a:spLocks noChangeArrowheads="1"/>
            </p:cNvSpPr>
            <p:nvPr/>
          </p:nvSpPr>
          <p:spPr bwMode="auto">
            <a:xfrm>
              <a:off x="6366840" y="5179920"/>
              <a:ext cx="410965" cy="3698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00"/>
                  </a:solidFill>
                  <a:latin typeface="Tw Cen MT" charset="0"/>
                </a:rPr>
                <a:t>C</a:t>
              </a:r>
            </a:p>
          </p:txBody>
        </p:sp>
        <p:sp>
          <p:nvSpPr>
            <p:cNvPr id="22543" name="Line 1031"/>
            <p:cNvSpPr>
              <a:spLocks noChangeShapeType="1"/>
            </p:cNvSpPr>
            <p:nvPr/>
          </p:nvSpPr>
          <p:spPr bwMode="auto">
            <a:xfrm>
              <a:off x="5544911" y="6646770"/>
              <a:ext cx="22364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Tw Cen MT" charset="0"/>
              </a:endParaRPr>
            </a:p>
          </p:txBody>
        </p:sp>
        <p:sp>
          <p:nvSpPr>
            <p:cNvPr id="22544" name="Line 1032"/>
            <p:cNvSpPr>
              <a:spLocks noChangeShapeType="1"/>
            </p:cNvSpPr>
            <p:nvPr/>
          </p:nvSpPr>
          <p:spPr bwMode="auto">
            <a:xfrm>
              <a:off x="6739575" y="5484720"/>
              <a:ext cx="1127763" cy="923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Tw Cen MT" charset="0"/>
              </a:endParaRPr>
            </a:p>
          </p:txBody>
        </p:sp>
        <p:sp>
          <p:nvSpPr>
            <p:cNvPr id="22545" name="Line 1033"/>
            <p:cNvSpPr>
              <a:spLocks noChangeShapeType="1"/>
            </p:cNvSpPr>
            <p:nvPr/>
          </p:nvSpPr>
          <p:spPr bwMode="auto">
            <a:xfrm flipH="1">
              <a:off x="5344208" y="5513295"/>
              <a:ext cx="1013075" cy="8858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 dirty="0">
                <a:latin typeface="Tw Cen MT" charset="0"/>
              </a:endParaRPr>
            </a:p>
          </p:txBody>
        </p:sp>
      </p:grpSp>
      <p:sp>
        <p:nvSpPr>
          <p:cNvPr id="22536" name="Text Box 1035"/>
          <p:cNvSpPr txBox="1">
            <a:spLocks noChangeArrowheads="1"/>
          </p:cNvSpPr>
          <p:nvPr/>
        </p:nvSpPr>
        <p:spPr bwMode="auto">
          <a:xfrm>
            <a:off x="7099406" y="5114352"/>
            <a:ext cx="1930400" cy="9510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  <a:latin typeface="Tw Cen MT" charset="0"/>
              </a:rPr>
              <a:t>Severity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  <a:latin typeface="Tw Cen MT" charset="0"/>
              </a:rPr>
              <a:t>Prognosis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800" dirty="0" err="1">
                <a:solidFill>
                  <a:srgbClr val="000000"/>
                </a:solidFill>
                <a:latin typeface="Tw Cen MT" charset="0"/>
              </a:rPr>
              <a:t>Comorbidity</a:t>
            </a:r>
            <a:endParaRPr lang="en-US" sz="1800" dirty="0">
              <a:solidFill>
                <a:srgbClr val="000000"/>
              </a:solidFill>
              <a:latin typeface="Tw Cen MT" charset="0"/>
            </a:endParaRPr>
          </a:p>
        </p:txBody>
      </p:sp>
      <p:grpSp>
        <p:nvGrpSpPr>
          <p:cNvPr id="3" name="Group 1036"/>
          <p:cNvGrpSpPr>
            <a:grpSpLocks/>
          </p:cNvGrpSpPr>
          <p:nvPr/>
        </p:nvGrpSpPr>
        <p:grpSpPr bwMode="auto">
          <a:xfrm>
            <a:off x="3048000" y="5171982"/>
            <a:ext cx="2809066" cy="817562"/>
            <a:chOff x="811" y="2725"/>
            <a:chExt cx="1223" cy="515"/>
          </a:xfrm>
        </p:grpSpPr>
        <p:sp>
          <p:nvSpPr>
            <p:cNvPr id="14" name="Line 1037"/>
            <p:cNvSpPr>
              <a:spLocks noChangeShapeType="1"/>
            </p:cNvSpPr>
            <p:nvPr/>
          </p:nvSpPr>
          <p:spPr bwMode="auto">
            <a:xfrm>
              <a:off x="1874" y="3072"/>
              <a:ext cx="160" cy="168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9" name="Text Box 1038"/>
            <p:cNvSpPr txBox="1">
              <a:spLocks noChangeArrowheads="1"/>
            </p:cNvSpPr>
            <p:nvPr/>
          </p:nvSpPr>
          <p:spPr bwMode="auto">
            <a:xfrm>
              <a:off x="811" y="2725"/>
              <a:ext cx="1080" cy="23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dirty="0">
                <a:solidFill>
                  <a:srgbClr val="000000"/>
                </a:solidFill>
                <a:latin typeface="Tw Cen MT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530676" y="5532717"/>
            <a:ext cx="1523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  <a:latin typeface="Tw Cen MT" charset="0"/>
              </a:rPr>
              <a:t>Randomization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29400" y="6356350"/>
            <a:ext cx="2133600" cy="365125"/>
          </a:xfrm>
        </p:spPr>
        <p:txBody>
          <a:bodyPr/>
          <a:lstStyle/>
          <a:p>
            <a:fld id="{CDA566B0-7645-4112-B041-DA2512DCA31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0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  <p:bldP spid="22534" grpId="0" build="p"/>
      <p:bldP spid="2253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Propensity scores in a sentence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51A4E91-F769-4124-B4D4-E2AC709341C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patient’s propensity to be treated (propensity score) is his predicted probability of treatment, given his characteristics (everything that is known about him).</a:t>
            </a:r>
          </a:p>
          <a:p>
            <a:endParaRPr lang="en-US" dirty="0" smtClean="0"/>
          </a:p>
          <a:p>
            <a:r>
              <a:rPr lang="en-US" dirty="0" smtClean="0"/>
              <a:t>A few observations:</a:t>
            </a:r>
          </a:p>
          <a:p>
            <a:pPr lvl="1"/>
            <a:r>
              <a:rPr lang="en-US" dirty="0" smtClean="0"/>
              <a:t>A propensity score is a number (a probability), so…</a:t>
            </a:r>
          </a:p>
          <a:p>
            <a:pPr lvl="1"/>
            <a:r>
              <a:rPr lang="en-US" dirty="0" smtClean="0"/>
              <a:t>A propensity score can range from 0 to 1 (inclusive)</a:t>
            </a:r>
          </a:p>
          <a:p>
            <a:pPr lvl="1"/>
            <a:r>
              <a:rPr lang="en-US" dirty="0" smtClean="0"/>
              <a:t>A propensity score is predicted (more later)</a:t>
            </a:r>
          </a:p>
          <a:p>
            <a:pPr lvl="1"/>
            <a:r>
              <a:rPr lang="en-US" dirty="0" smtClean="0"/>
              <a:t>A propensity score depends on what is known…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2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does this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51A4E91-F769-4124-B4D4-E2AC709341C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we can remove the confounder -&gt; treatment arrow, we can remove confounding</a:t>
            </a:r>
          </a:p>
          <a:p>
            <a:endParaRPr lang="en-US" dirty="0" smtClean="0"/>
          </a:p>
          <a:p>
            <a:r>
              <a:rPr lang="en-US" dirty="0" smtClean="0"/>
              <a:t>Patients with equivalent probabilities of treatment will have no confounder -&gt; treatment association</a:t>
            </a:r>
          </a:p>
        </p:txBody>
      </p:sp>
      <p:grpSp>
        <p:nvGrpSpPr>
          <p:cNvPr id="5" name="Group 1027"/>
          <p:cNvGrpSpPr>
            <a:grpSpLocks/>
          </p:cNvGrpSpPr>
          <p:nvPr/>
        </p:nvGrpSpPr>
        <p:grpSpPr bwMode="auto">
          <a:xfrm>
            <a:off x="1537118" y="1447800"/>
            <a:ext cx="5634037" cy="2127251"/>
            <a:chOff x="1569" y="1942"/>
            <a:chExt cx="3537" cy="1340"/>
          </a:xfrm>
        </p:grpSpPr>
        <p:sp>
          <p:nvSpPr>
            <p:cNvPr id="11" name="Text Box 1028"/>
            <p:cNvSpPr txBox="1">
              <a:spLocks noChangeArrowheads="1"/>
            </p:cNvSpPr>
            <p:nvPr/>
          </p:nvSpPr>
          <p:spPr bwMode="auto">
            <a:xfrm>
              <a:off x="1569" y="2946"/>
              <a:ext cx="1276" cy="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Tw Cen MT" charset="0"/>
                  <a:cs typeface="Tw Cen MT" charset="0"/>
                </a:rPr>
                <a:t>Treatment</a:t>
              </a:r>
            </a:p>
          </p:txBody>
        </p:sp>
        <p:sp>
          <p:nvSpPr>
            <p:cNvPr id="12" name="Text Box 1029"/>
            <p:cNvSpPr txBox="1">
              <a:spLocks noChangeArrowheads="1"/>
            </p:cNvSpPr>
            <p:nvPr/>
          </p:nvSpPr>
          <p:spPr bwMode="auto">
            <a:xfrm>
              <a:off x="4134" y="2952"/>
              <a:ext cx="972" cy="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Tw Cen MT" charset="0"/>
                  <a:cs typeface="Tw Cen MT" charset="0"/>
                </a:rPr>
                <a:t>Outcome</a:t>
              </a:r>
            </a:p>
          </p:txBody>
        </p:sp>
        <p:sp>
          <p:nvSpPr>
            <p:cNvPr id="13" name="Text Box 1030"/>
            <p:cNvSpPr txBox="1">
              <a:spLocks noChangeArrowheads="1"/>
            </p:cNvSpPr>
            <p:nvPr/>
          </p:nvSpPr>
          <p:spPr bwMode="auto">
            <a:xfrm>
              <a:off x="2441" y="1942"/>
              <a:ext cx="1813" cy="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dirty="0" smtClean="0">
                  <a:solidFill>
                    <a:srgbClr val="000000"/>
                  </a:solidFill>
                  <a:latin typeface="Tw Cen MT" charset="0"/>
                  <a:cs typeface="Tw Cen MT" charset="0"/>
                </a:rPr>
                <a:t>Confounders</a:t>
              </a:r>
              <a:endParaRPr lang="en-US" sz="2800" dirty="0">
                <a:solidFill>
                  <a:srgbClr val="000000"/>
                </a:solidFill>
                <a:latin typeface="Tw Cen MT" charset="0"/>
                <a:cs typeface="Tw Cen MT" charset="0"/>
              </a:endParaRPr>
            </a:p>
          </p:txBody>
        </p:sp>
        <p:sp>
          <p:nvSpPr>
            <p:cNvPr id="14" name="Line 1031"/>
            <p:cNvSpPr>
              <a:spLocks noChangeShapeType="1"/>
            </p:cNvSpPr>
            <p:nvPr/>
          </p:nvSpPr>
          <p:spPr bwMode="auto">
            <a:xfrm>
              <a:off x="2706" y="3090"/>
              <a:ext cx="1404" cy="0"/>
            </a:xfrm>
            <a:prstGeom prst="line">
              <a:avLst/>
            </a:prstGeom>
            <a:ln w="38100">
              <a:headEnd type="none" w="sm" len="sm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2800" dirty="0">
                <a:latin typeface="Tw Cen MT" charset="0"/>
                <a:cs typeface="Tw Cen MT" charset="0"/>
              </a:endParaRPr>
            </a:p>
          </p:txBody>
        </p:sp>
        <p:sp>
          <p:nvSpPr>
            <p:cNvPr id="15" name="Line 1032"/>
            <p:cNvSpPr>
              <a:spLocks noChangeShapeType="1"/>
            </p:cNvSpPr>
            <p:nvPr/>
          </p:nvSpPr>
          <p:spPr bwMode="auto">
            <a:xfrm>
              <a:off x="3456" y="2358"/>
              <a:ext cx="708" cy="582"/>
            </a:xfrm>
            <a:prstGeom prst="line">
              <a:avLst/>
            </a:prstGeom>
            <a:ln w="38100">
              <a:headEnd type="none" w="sm" len="sm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2800" dirty="0">
                <a:latin typeface="Tw Cen MT" charset="0"/>
                <a:cs typeface="Tw Cen MT" charset="0"/>
              </a:endParaRPr>
            </a:p>
          </p:txBody>
        </p:sp>
        <p:sp>
          <p:nvSpPr>
            <p:cNvPr id="16" name="Line 1033"/>
            <p:cNvSpPr>
              <a:spLocks noChangeShapeType="1"/>
            </p:cNvSpPr>
            <p:nvPr/>
          </p:nvSpPr>
          <p:spPr bwMode="auto">
            <a:xfrm flipH="1">
              <a:off x="2580" y="2376"/>
              <a:ext cx="636" cy="558"/>
            </a:xfrm>
            <a:prstGeom prst="line">
              <a:avLst/>
            </a:prstGeom>
            <a:ln w="38100">
              <a:headEnd type="none" w="sm" len="sm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2800" dirty="0">
                <a:latin typeface="Tw Cen MT" charset="0"/>
                <a:cs typeface="Tw Cen M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780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rest is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51A4E91-F769-4124-B4D4-E2AC709341C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What would it take to have a fair (balanced) comparison?</a:t>
            </a:r>
          </a:p>
          <a:p>
            <a:pPr lvl="1"/>
            <a:r>
              <a:rPr lang="en-US" smtClean="0"/>
              <a:t>Balance on one confounder</a:t>
            </a:r>
          </a:p>
          <a:p>
            <a:pPr lvl="1"/>
            <a:r>
              <a:rPr lang="en-US" smtClean="0"/>
              <a:t>Balance on all confounders</a:t>
            </a:r>
          </a:p>
          <a:p>
            <a:r>
              <a:rPr lang="en-US" smtClean="0"/>
              <a:t>How to achieve?</a:t>
            </a:r>
          </a:p>
          <a:p>
            <a:pPr lvl="1"/>
            <a:r>
              <a:rPr lang="en-US" smtClean="0"/>
              <a:t>Restrict, adjust, match, stratify, weight, (randomize?)</a:t>
            </a:r>
          </a:p>
          <a:p>
            <a:r>
              <a:rPr lang="en-US" smtClean="0"/>
              <a:t>What is a balancing score?</a:t>
            </a:r>
          </a:p>
          <a:p>
            <a:r>
              <a:rPr lang="en-US" smtClean="0"/>
              <a:t>What does balance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/>
              <a:t>the Propensity </a:t>
            </a:r>
            <a:r>
              <a:rPr lang="en-US" dirty="0" smtClean="0"/>
              <a:t>Score?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Predicted probability of receiving </a:t>
            </a:r>
            <a:r>
              <a:rPr lang="en-US" dirty="0" smtClean="0"/>
              <a:t>treatment </a:t>
            </a:r>
            <a:r>
              <a:rPr lang="en-US" dirty="0"/>
              <a:t>A relative to </a:t>
            </a:r>
            <a:r>
              <a:rPr lang="en-US" dirty="0" smtClean="0"/>
              <a:t>treatment </a:t>
            </a:r>
            <a:r>
              <a:rPr lang="en-US" dirty="0"/>
              <a:t>B</a:t>
            </a:r>
          </a:p>
          <a:p>
            <a:r>
              <a:rPr lang="en-US" dirty="0"/>
              <a:t>Estimate</a:t>
            </a:r>
          </a:p>
          <a:p>
            <a:pPr lvl="1"/>
            <a:r>
              <a:rPr lang="en-US" dirty="0"/>
              <a:t>Diagnostics</a:t>
            </a:r>
            <a:r>
              <a:rPr lang="en-US" dirty="0" smtClean="0"/>
              <a:t>, </a:t>
            </a:r>
            <a:r>
              <a:rPr lang="en-US" dirty="0"/>
              <a:t>balance metrics</a:t>
            </a:r>
          </a:p>
          <a:p>
            <a:r>
              <a:rPr lang="en-US" dirty="0"/>
              <a:t>Use </a:t>
            </a:r>
          </a:p>
          <a:p>
            <a:pPr lvl="1"/>
            <a:r>
              <a:rPr lang="en-US" dirty="0"/>
              <a:t>5 ways: restriction, stratification, matching, modeling, weighting</a:t>
            </a:r>
          </a:p>
          <a:p>
            <a:r>
              <a:rPr lang="en-US" dirty="0"/>
              <a:t>Extensions</a:t>
            </a:r>
          </a:p>
          <a:p>
            <a:pPr lvl="1"/>
            <a:r>
              <a:rPr lang="en-US" dirty="0"/>
              <a:t>Doubly robust</a:t>
            </a:r>
          </a:p>
          <a:p>
            <a:pPr lvl="1"/>
            <a:r>
              <a:rPr lang="en-US" dirty="0"/>
              <a:t>High-dimensional</a:t>
            </a:r>
          </a:p>
          <a:p>
            <a:pPr lvl="1"/>
            <a:r>
              <a:rPr lang="en-US" dirty="0"/>
              <a:t>Time-varying</a:t>
            </a:r>
          </a:p>
          <a:p>
            <a:pPr lvl="1"/>
            <a:r>
              <a:rPr lang="en-US" dirty="0"/>
              <a:t>Multiple treatment </a:t>
            </a:r>
            <a:r>
              <a:rPr lang="en-US" dirty="0" smtClean="0"/>
              <a:t>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2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propensity distributions?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DCF2852-5BC5-4F57-90BC-4F7290CB39A7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73100" y="1346200"/>
            <a:ext cx="7658100" cy="5499100"/>
            <a:chOff x="673100" y="1346200"/>
            <a:chExt cx="7658100" cy="5499100"/>
          </a:xfrm>
        </p:grpSpPr>
        <p:graphicFrame>
          <p:nvGraphicFramePr>
            <p:cNvPr id="4301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7431930"/>
                </p:ext>
              </p:extLst>
            </p:nvPr>
          </p:nvGraphicFramePr>
          <p:xfrm>
            <a:off x="673100" y="1346200"/>
            <a:ext cx="7658100" cy="549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Worksheet" r:id="rId4" imgW="6451600" imgH="4635500" progId="Excel.Sheet.8">
                    <p:embed/>
                  </p:oleObj>
                </mc:Choice>
                <mc:Fallback>
                  <p:oleObj name="Worksheet" r:id="rId4" imgW="6451600" imgH="4635500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100" y="1346200"/>
                          <a:ext cx="7658100" cy="5499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6781800" y="3834825"/>
              <a:ext cx="13716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Tw Cen MT" charset="0"/>
                </a:rPr>
                <a:t>Treated</a:t>
              </a:r>
            </a:p>
            <a:p>
              <a:r>
                <a:rPr lang="en-US" sz="1600" dirty="0" smtClean="0">
                  <a:latin typeface="Tw Cen MT" charset="0"/>
                </a:rPr>
                <a:t>Untreated</a:t>
              </a:r>
              <a:endParaRPr lang="en-US" sz="1600" dirty="0">
                <a:latin typeface="Tw Cen M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1013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“treated against expectation?”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DCF2852-5BC5-4F57-90BC-4F7290CB39A7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693337" y="1302239"/>
            <a:ext cx="7737230" cy="5555761"/>
            <a:chOff x="693337" y="1302239"/>
            <a:chExt cx="7737230" cy="5555761"/>
          </a:xfrm>
        </p:grpSpPr>
        <p:graphicFrame>
          <p:nvGraphicFramePr>
            <p:cNvPr id="4301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8571251"/>
                </p:ext>
              </p:extLst>
            </p:nvPr>
          </p:nvGraphicFramePr>
          <p:xfrm>
            <a:off x="693337" y="1302239"/>
            <a:ext cx="7737230" cy="55557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Worksheet" r:id="rId4" imgW="6451600" imgH="4635500" progId="Excel.Sheet.8">
                    <p:embed/>
                  </p:oleObj>
                </mc:Choice>
                <mc:Fallback>
                  <p:oleObj name="Worksheet" r:id="rId4" imgW="6451600" imgH="4635500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337" y="1302239"/>
                          <a:ext cx="7737230" cy="55557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6934200" y="3834825"/>
              <a:ext cx="13716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Tw Cen MT" charset="0"/>
                </a:rPr>
                <a:t>Treated</a:t>
              </a:r>
            </a:p>
            <a:p>
              <a:r>
                <a:rPr lang="en-US" sz="1600" dirty="0" smtClean="0">
                  <a:latin typeface="Tw Cen MT" charset="0"/>
                </a:rPr>
                <a:t>Untreated</a:t>
              </a:r>
              <a:endParaRPr lang="en-US" sz="1600" dirty="0">
                <a:latin typeface="Tw Cen MT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 flipV="1">
            <a:off x="2210631" y="3617408"/>
            <a:ext cx="10048" cy="2250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980311" y="3619088"/>
            <a:ext cx="10048" cy="2250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989557" y="5637125"/>
            <a:ext cx="221064" cy="2009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980293" y="5638805"/>
            <a:ext cx="221064" cy="2009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37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“Treated against expectation”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DCF2852-5BC5-4F57-90BC-4F7290CB39A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Patient is treated – but has low propensity score</a:t>
            </a:r>
          </a:p>
          <a:p>
            <a:pPr lvl="1"/>
            <a:r>
              <a:rPr lang="en-US" dirty="0" smtClean="0"/>
              <a:t>Patient different from other treated patients</a:t>
            </a:r>
          </a:p>
          <a:p>
            <a:pPr lvl="1"/>
            <a:r>
              <a:rPr lang="en-US" dirty="0" smtClean="0"/>
              <a:t>Some possibilities</a:t>
            </a:r>
          </a:p>
          <a:p>
            <a:pPr lvl="2"/>
            <a:r>
              <a:rPr lang="en-US" dirty="0" smtClean="0"/>
              <a:t>Patient treated for alternate indication (off-label)</a:t>
            </a:r>
          </a:p>
          <a:p>
            <a:pPr lvl="2"/>
            <a:r>
              <a:rPr lang="en-US" dirty="0" smtClean="0"/>
              <a:t>Patient treated as last resort</a:t>
            </a:r>
          </a:p>
          <a:p>
            <a:pPr lvl="2"/>
            <a:r>
              <a:rPr lang="en-US" dirty="0" smtClean="0"/>
              <a:t>Patient treated in error</a:t>
            </a:r>
          </a:p>
          <a:p>
            <a:pPr lvl="2"/>
            <a:r>
              <a:rPr lang="en-US" dirty="0" smtClean="0"/>
              <a:t>Characteristic not captured in PS determines treatment </a:t>
            </a:r>
          </a:p>
          <a:p>
            <a:r>
              <a:rPr lang="en-US" dirty="0" smtClean="0"/>
              <a:t>Patient is untreated – but has high propensity score</a:t>
            </a:r>
          </a:p>
          <a:p>
            <a:pPr lvl="1"/>
            <a:r>
              <a:rPr lang="en-US" dirty="0" smtClean="0"/>
              <a:t>Seemingly “ideal candidate” for treatment</a:t>
            </a:r>
          </a:p>
          <a:p>
            <a:pPr lvl="1"/>
            <a:r>
              <a:rPr lang="en-US" dirty="0" smtClean="0"/>
              <a:t>Some possibilities</a:t>
            </a:r>
          </a:p>
          <a:p>
            <a:pPr lvl="2"/>
            <a:r>
              <a:rPr lang="en-US" dirty="0" smtClean="0"/>
              <a:t>Patient has contraindication (e.g. allergy)</a:t>
            </a:r>
          </a:p>
          <a:p>
            <a:pPr lvl="2"/>
            <a:r>
              <a:rPr lang="en-US" dirty="0" smtClean="0"/>
              <a:t>Patient refuses treatment</a:t>
            </a:r>
          </a:p>
          <a:p>
            <a:pPr lvl="2"/>
            <a:r>
              <a:rPr lang="en-US" dirty="0" smtClean="0"/>
              <a:t>Patient un-treated in error</a:t>
            </a:r>
          </a:p>
          <a:p>
            <a:pPr lvl="2"/>
            <a:r>
              <a:rPr lang="en-US" dirty="0" smtClean="0"/>
              <a:t>Characteristic not captured </a:t>
            </a:r>
            <a:r>
              <a:rPr lang="en-US" smtClean="0"/>
              <a:t>in PS </a:t>
            </a:r>
            <a:r>
              <a:rPr lang="en-US" dirty="0" smtClean="0"/>
              <a:t>determines non-treatment </a:t>
            </a:r>
          </a:p>
        </p:txBody>
      </p:sp>
    </p:spTree>
    <p:extLst>
      <p:ext uri="{BB962C8B-B14F-4D97-AF65-F5344CB8AC3E}">
        <p14:creationId xmlns:p14="http://schemas.microsoft.com/office/powerpoint/2010/main" val="110855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342900" y="1201738"/>
            <a:ext cx="3822700" cy="2673350"/>
            <a:chOff x="165100" y="1303298"/>
            <a:chExt cx="3822700" cy="2673080"/>
          </a:xfrm>
        </p:grpSpPr>
        <p:sp>
          <p:nvSpPr>
            <p:cNvPr id="117894" name="Line 4"/>
            <p:cNvSpPr>
              <a:spLocks noChangeShapeType="1"/>
            </p:cNvSpPr>
            <p:nvPr/>
          </p:nvSpPr>
          <p:spPr bwMode="auto">
            <a:xfrm>
              <a:off x="497062" y="3547205"/>
              <a:ext cx="33696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95" name="Line 5"/>
            <p:cNvSpPr>
              <a:spLocks noChangeShapeType="1"/>
            </p:cNvSpPr>
            <p:nvPr/>
          </p:nvSpPr>
          <p:spPr bwMode="auto">
            <a:xfrm>
              <a:off x="585260" y="1411348"/>
              <a:ext cx="0" cy="22570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96" name="Text Box 6"/>
            <p:cNvSpPr txBox="1">
              <a:spLocks noChangeArrowheads="1"/>
            </p:cNvSpPr>
            <p:nvPr/>
          </p:nvSpPr>
          <p:spPr bwMode="auto">
            <a:xfrm>
              <a:off x="481498" y="3671732"/>
              <a:ext cx="215307" cy="304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0</a:t>
              </a:r>
            </a:p>
          </p:txBody>
        </p:sp>
        <p:sp>
          <p:nvSpPr>
            <p:cNvPr id="117897" name="Text Box 7"/>
            <p:cNvSpPr txBox="1">
              <a:spLocks noChangeArrowheads="1"/>
            </p:cNvSpPr>
            <p:nvPr/>
          </p:nvSpPr>
          <p:spPr bwMode="auto">
            <a:xfrm>
              <a:off x="3773358" y="3663950"/>
              <a:ext cx="214442" cy="303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1</a:t>
              </a:r>
            </a:p>
          </p:txBody>
        </p:sp>
        <p:sp>
          <p:nvSpPr>
            <p:cNvPr id="117898" name="Text Box 11"/>
            <p:cNvSpPr txBox="1">
              <a:spLocks noChangeArrowheads="1"/>
            </p:cNvSpPr>
            <p:nvPr/>
          </p:nvSpPr>
          <p:spPr bwMode="auto">
            <a:xfrm>
              <a:off x="165100" y="1303298"/>
              <a:ext cx="705583" cy="518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dirty="0">
                  <a:latin typeface="Helvetica Neue"/>
                </a:rPr>
                <a:t>%</a:t>
              </a:r>
            </a:p>
          </p:txBody>
        </p:sp>
        <p:sp>
          <p:nvSpPr>
            <p:cNvPr id="117899" name="Freeform 17"/>
            <p:cNvSpPr>
              <a:spLocks/>
            </p:cNvSpPr>
            <p:nvPr/>
          </p:nvSpPr>
          <p:spPr bwMode="auto">
            <a:xfrm>
              <a:off x="594772" y="2273300"/>
              <a:ext cx="1783847" cy="1260563"/>
            </a:xfrm>
            <a:custGeom>
              <a:avLst/>
              <a:gdLst>
                <a:gd name="T0" fmla="*/ 0 w 5194"/>
                <a:gd name="T1" fmla="*/ 2147483647 h 2181"/>
                <a:gd name="T2" fmla="*/ 2147483647 w 5194"/>
                <a:gd name="T3" fmla="*/ 2147483647 h 2181"/>
                <a:gd name="T4" fmla="*/ 2147483647 w 5194"/>
                <a:gd name="T5" fmla="*/ 2147483647 h 2181"/>
                <a:gd name="T6" fmla="*/ 2147483647 w 5194"/>
                <a:gd name="T7" fmla="*/ 2147483647 h 2181"/>
                <a:gd name="T8" fmla="*/ 2147483647 w 5194"/>
                <a:gd name="T9" fmla="*/ 2147483647 h 2181"/>
                <a:gd name="T10" fmla="*/ 2147483647 w 5194"/>
                <a:gd name="T11" fmla="*/ 2147483647 h 2181"/>
                <a:gd name="T12" fmla="*/ 2147483647 w 5194"/>
                <a:gd name="T13" fmla="*/ 2147483647 h 21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94"/>
                <a:gd name="T22" fmla="*/ 0 h 2181"/>
                <a:gd name="T23" fmla="*/ 5194 w 5194"/>
                <a:gd name="T24" fmla="*/ 2181 h 21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94" h="2181">
                  <a:moveTo>
                    <a:pt x="0" y="2168"/>
                  </a:moveTo>
                  <a:cubicBezTo>
                    <a:pt x="224" y="2097"/>
                    <a:pt x="449" y="2027"/>
                    <a:pt x="732" y="1834"/>
                  </a:cubicBezTo>
                  <a:cubicBezTo>
                    <a:pt x="1015" y="1641"/>
                    <a:pt x="1386" y="1298"/>
                    <a:pt x="1697" y="1011"/>
                  </a:cubicBezTo>
                  <a:cubicBezTo>
                    <a:pt x="2008" y="724"/>
                    <a:pt x="2346" y="222"/>
                    <a:pt x="2597" y="111"/>
                  </a:cubicBezTo>
                  <a:cubicBezTo>
                    <a:pt x="2848" y="0"/>
                    <a:pt x="2946" y="83"/>
                    <a:pt x="3201" y="342"/>
                  </a:cubicBezTo>
                  <a:cubicBezTo>
                    <a:pt x="3456" y="601"/>
                    <a:pt x="3795" y="1361"/>
                    <a:pt x="4127" y="1667"/>
                  </a:cubicBezTo>
                  <a:cubicBezTo>
                    <a:pt x="4459" y="1973"/>
                    <a:pt x="4826" y="2077"/>
                    <a:pt x="5194" y="2181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0" name="Freeform 18"/>
            <p:cNvSpPr>
              <a:spLocks/>
            </p:cNvSpPr>
            <p:nvPr/>
          </p:nvSpPr>
          <p:spPr bwMode="auto">
            <a:xfrm>
              <a:off x="2053496" y="2336799"/>
              <a:ext cx="1842646" cy="1198175"/>
            </a:xfrm>
            <a:custGeom>
              <a:avLst/>
              <a:gdLst>
                <a:gd name="T0" fmla="*/ 0 w 5194"/>
                <a:gd name="T1" fmla="*/ 2147483647 h 2181"/>
                <a:gd name="T2" fmla="*/ 2147483647 w 5194"/>
                <a:gd name="T3" fmla="*/ 2147483647 h 2181"/>
                <a:gd name="T4" fmla="*/ 2147483647 w 5194"/>
                <a:gd name="T5" fmla="*/ 2147483647 h 2181"/>
                <a:gd name="T6" fmla="*/ 2147483647 w 5194"/>
                <a:gd name="T7" fmla="*/ 2147483647 h 2181"/>
                <a:gd name="T8" fmla="*/ 2147483647 w 5194"/>
                <a:gd name="T9" fmla="*/ 2147483647 h 2181"/>
                <a:gd name="T10" fmla="*/ 2147483647 w 5194"/>
                <a:gd name="T11" fmla="*/ 2147483647 h 2181"/>
                <a:gd name="T12" fmla="*/ 2147483647 w 5194"/>
                <a:gd name="T13" fmla="*/ 2147483647 h 21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94"/>
                <a:gd name="T22" fmla="*/ 0 h 2181"/>
                <a:gd name="T23" fmla="*/ 5194 w 5194"/>
                <a:gd name="T24" fmla="*/ 2181 h 21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94" h="2181">
                  <a:moveTo>
                    <a:pt x="0" y="2168"/>
                  </a:moveTo>
                  <a:cubicBezTo>
                    <a:pt x="224" y="2097"/>
                    <a:pt x="449" y="2027"/>
                    <a:pt x="732" y="1834"/>
                  </a:cubicBezTo>
                  <a:cubicBezTo>
                    <a:pt x="1015" y="1641"/>
                    <a:pt x="1386" y="1298"/>
                    <a:pt x="1697" y="1011"/>
                  </a:cubicBezTo>
                  <a:cubicBezTo>
                    <a:pt x="2008" y="724"/>
                    <a:pt x="2346" y="222"/>
                    <a:pt x="2597" y="111"/>
                  </a:cubicBezTo>
                  <a:cubicBezTo>
                    <a:pt x="2848" y="0"/>
                    <a:pt x="2946" y="83"/>
                    <a:pt x="3201" y="342"/>
                  </a:cubicBezTo>
                  <a:cubicBezTo>
                    <a:pt x="3456" y="601"/>
                    <a:pt x="3795" y="1361"/>
                    <a:pt x="4127" y="1667"/>
                  </a:cubicBezTo>
                  <a:cubicBezTo>
                    <a:pt x="4459" y="1973"/>
                    <a:pt x="4826" y="2077"/>
                    <a:pt x="5194" y="2181"/>
                  </a:cubicBezTo>
                </a:path>
              </a:pathLst>
            </a:custGeom>
            <a:noFill/>
            <a:ln w="38100">
              <a:solidFill>
                <a:srgbClr val="2D2D8A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1" name="Text Box 20"/>
            <p:cNvSpPr txBox="1">
              <a:spLocks noChangeArrowheads="1"/>
            </p:cNvSpPr>
            <p:nvPr/>
          </p:nvSpPr>
          <p:spPr bwMode="auto">
            <a:xfrm>
              <a:off x="290402" y="3433797"/>
              <a:ext cx="214442" cy="303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0</a:t>
              </a:r>
            </a:p>
          </p:txBody>
        </p:sp>
        <p:sp>
          <p:nvSpPr>
            <p:cNvPr id="117902" name="Line 22"/>
            <p:cNvSpPr>
              <a:spLocks noChangeShapeType="1"/>
            </p:cNvSpPr>
            <p:nvPr/>
          </p:nvSpPr>
          <p:spPr bwMode="auto">
            <a:xfrm>
              <a:off x="676052" y="3550313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3" name="Line 23"/>
            <p:cNvSpPr>
              <a:spLocks noChangeShapeType="1"/>
            </p:cNvSpPr>
            <p:nvPr/>
          </p:nvSpPr>
          <p:spPr bwMode="auto">
            <a:xfrm>
              <a:off x="759229" y="3548317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4" name="Line 24"/>
            <p:cNvSpPr>
              <a:spLocks noChangeShapeType="1"/>
            </p:cNvSpPr>
            <p:nvPr/>
          </p:nvSpPr>
          <p:spPr bwMode="auto">
            <a:xfrm>
              <a:off x="848208" y="3548317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5" name="Line 25"/>
            <p:cNvSpPr>
              <a:spLocks noChangeShapeType="1"/>
            </p:cNvSpPr>
            <p:nvPr/>
          </p:nvSpPr>
          <p:spPr bwMode="auto">
            <a:xfrm>
              <a:off x="937188" y="3548317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6" name="Line 27"/>
            <p:cNvSpPr>
              <a:spLocks noChangeShapeType="1"/>
            </p:cNvSpPr>
            <p:nvPr/>
          </p:nvSpPr>
          <p:spPr bwMode="auto">
            <a:xfrm>
              <a:off x="1029709" y="3548089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7" name="Line 28"/>
            <p:cNvSpPr>
              <a:spLocks noChangeShapeType="1"/>
            </p:cNvSpPr>
            <p:nvPr/>
          </p:nvSpPr>
          <p:spPr bwMode="auto">
            <a:xfrm>
              <a:off x="1112885" y="3546094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8" name="Line 29"/>
            <p:cNvSpPr>
              <a:spLocks noChangeShapeType="1"/>
            </p:cNvSpPr>
            <p:nvPr/>
          </p:nvSpPr>
          <p:spPr bwMode="auto">
            <a:xfrm>
              <a:off x="1201864" y="3546094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09" name="Line 30"/>
            <p:cNvSpPr>
              <a:spLocks noChangeShapeType="1"/>
            </p:cNvSpPr>
            <p:nvPr/>
          </p:nvSpPr>
          <p:spPr bwMode="auto">
            <a:xfrm>
              <a:off x="1290844" y="3546094"/>
              <a:ext cx="0" cy="69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0" name="Line 33"/>
            <p:cNvSpPr>
              <a:spLocks noChangeShapeType="1"/>
            </p:cNvSpPr>
            <p:nvPr/>
          </p:nvSpPr>
          <p:spPr bwMode="auto">
            <a:xfrm rot="5400000">
              <a:off x="558722" y="2557891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1" name="Line 34"/>
            <p:cNvSpPr>
              <a:spLocks noChangeShapeType="1"/>
            </p:cNvSpPr>
            <p:nvPr/>
          </p:nvSpPr>
          <p:spPr bwMode="auto">
            <a:xfrm rot="5400000">
              <a:off x="560184" y="2672453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2" name="Line 35"/>
            <p:cNvSpPr>
              <a:spLocks noChangeShapeType="1"/>
            </p:cNvSpPr>
            <p:nvPr/>
          </p:nvSpPr>
          <p:spPr bwMode="auto">
            <a:xfrm rot="5400000">
              <a:off x="560184" y="2795008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3" name="Line 36"/>
            <p:cNvSpPr>
              <a:spLocks noChangeShapeType="1"/>
            </p:cNvSpPr>
            <p:nvPr/>
          </p:nvSpPr>
          <p:spPr bwMode="auto">
            <a:xfrm rot="5400000">
              <a:off x="560184" y="2917563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4" name="Line 38"/>
            <p:cNvSpPr>
              <a:spLocks noChangeShapeType="1"/>
            </p:cNvSpPr>
            <p:nvPr/>
          </p:nvSpPr>
          <p:spPr bwMode="auto">
            <a:xfrm rot="5400000">
              <a:off x="560184" y="3045447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5" name="Line 39"/>
            <p:cNvSpPr>
              <a:spLocks noChangeShapeType="1"/>
            </p:cNvSpPr>
            <p:nvPr/>
          </p:nvSpPr>
          <p:spPr bwMode="auto">
            <a:xfrm rot="5400000">
              <a:off x="561646" y="3160009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6" name="Line 40"/>
            <p:cNvSpPr>
              <a:spLocks noChangeShapeType="1"/>
            </p:cNvSpPr>
            <p:nvPr/>
          </p:nvSpPr>
          <p:spPr bwMode="auto">
            <a:xfrm rot="5400000">
              <a:off x="561646" y="3282564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7" name="Line 41"/>
            <p:cNvSpPr>
              <a:spLocks noChangeShapeType="1"/>
            </p:cNvSpPr>
            <p:nvPr/>
          </p:nvSpPr>
          <p:spPr bwMode="auto">
            <a:xfrm rot="5400000">
              <a:off x="561646" y="3405119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8" name="Line 44"/>
            <p:cNvSpPr>
              <a:spLocks noChangeShapeType="1"/>
            </p:cNvSpPr>
            <p:nvPr/>
          </p:nvSpPr>
          <p:spPr bwMode="auto">
            <a:xfrm>
              <a:off x="1470699" y="3547873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19" name="Line 45"/>
            <p:cNvSpPr>
              <a:spLocks noChangeShapeType="1"/>
            </p:cNvSpPr>
            <p:nvPr/>
          </p:nvSpPr>
          <p:spPr bwMode="auto">
            <a:xfrm>
              <a:off x="1553831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0" name="Line 46"/>
            <p:cNvSpPr>
              <a:spLocks noChangeShapeType="1"/>
            </p:cNvSpPr>
            <p:nvPr/>
          </p:nvSpPr>
          <p:spPr bwMode="auto">
            <a:xfrm>
              <a:off x="1642763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1" name="Line 47"/>
            <p:cNvSpPr>
              <a:spLocks noChangeShapeType="1"/>
            </p:cNvSpPr>
            <p:nvPr/>
          </p:nvSpPr>
          <p:spPr bwMode="auto">
            <a:xfrm>
              <a:off x="1731695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2" name="Line 49"/>
            <p:cNvSpPr>
              <a:spLocks noChangeShapeType="1"/>
            </p:cNvSpPr>
            <p:nvPr/>
          </p:nvSpPr>
          <p:spPr bwMode="auto">
            <a:xfrm>
              <a:off x="1824494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3" name="Line 50"/>
            <p:cNvSpPr>
              <a:spLocks noChangeShapeType="1"/>
            </p:cNvSpPr>
            <p:nvPr/>
          </p:nvSpPr>
          <p:spPr bwMode="auto">
            <a:xfrm>
              <a:off x="1907626" y="3543870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4" name="Line 51"/>
            <p:cNvSpPr>
              <a:spLocks noChangeShapeType="1"/>
            </p:cNvSpPr>
            <p:nvPr/>
          </p:nvSpPr>
          <p:spPr bwMode="auto">
            <a:xfrm>
              <a:off x="1996558" y="3543870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5" name="Line 52"/>
            <p:cNvSpPr>
              <a:spLocks noChangeShapeType="1"/>
            </p:cNvSpPr>
            <p:nvPr/>
          </p:nvSpPr>
          <p:spPr bwMode="auto">
            <a:xfrm>
              <a:off x="2085491" y="3543870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6" name="Line 55"/>
            <p:cNvSpPr>
              <a:spLocks noChangeShapeType="1"/>
            </p:cNvSpPr>
            <p:nvPr/>
          </p:nvSpPr>
          <p:spPr bwMode="auto">
            <a:xfrm>
              <a:off x="2174553" y="3547873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7" name="Line 56"/>
            <p:cNvSpPr>
              <a:spLocks noChangeShapeType="1"/>
            </p:cNvSpPr>
            <p:nvPr/>
          </p:nvSpPr>
          <p:spPr bwMode="auto">
            <a:xfrm>
              <a:off x="2257685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8" name="Line 57"/>
            <p:cNvSpPr>
              <a:spLocks noChangeShapeType="1"/>
            </p:cNvSpPr>
            <p:nvPr/>
          </p:nvSpPr>
          <p:spPr bwMode="auto">
            <a:xfrm>
              <a:off x="2346618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29" name="Line 58"/>
            <p:cNvSpPr>
              <a:spLocks noChangeShapeType="1"/>
            </p:cNvSpPr>
            <p:nvPr/>
          </p:nvSpPr>
          <p:spPr bwMode="auto">
            <a:xfrm>
              <a:off x="2435550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0" name="Line 60"/>
            <p:cNvSpPr>
              <a:spLocks noChangeShapeType="1"/>
            </p:cNvSpPr>
            <p:nvPr/>
          </p:nvSpPr>
          <p:spPr bwMode="auto">
            <a:xfrm>
              <a:off x="2528348" y="3545872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1" name="Line 61"/>
            <p:cNvSpPr>
              <a:spLocks noChangeShapeType="1"/>
            </p:cNvSpPr>
            <p:nvPr/>
          </p:nvSpPr>
          <p:spPr bwMode="auto">
            <a:xfrm>
              <a:off x="2611481" y="3543870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2" name="Line 62"/>
            <p:cNvSpPr>
              <a:spLocks noChangeShapeType="1"/>
            </p:cNvSpPr>
            <p:nvPr/>
          </p:nvSpPr>
          <p:spPr bwMode="auto">
            <a:xfrm>
              <a:off x="2700413" y="3543870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3" name="Line 63"/>
            <p:cNvSpPr>
              <a:spLocks noChangeShapeType="1"/>
            </p:cNvSpPr>
            <p:nvPr/>
          </p:nvSpPr>
          <p:spPr bwMode="auto">
            <a:xfrm>
              <a:off x="2789345" y="3543870"/>
              <a:ext cx="0" cy="693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4" name="Line 66"/>
            <p:cNvSpPr>
              <a:spLocks noChangeShapeType="1"/>
            </p:cNvSpPr>
            <p:nvPr/>
          </p:nvSpPr>
          <p:spPr bwMode="auto">
            <a:xfrm rot="5400000">
              <a:off x="560451" y="1586137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5" name="Line 67"/>
            <p:cNvSpPr>
              <a:spLocks noChangeShapeType="1"/>
            </p:cNvSpPr>
            <p:nvPr/>
          </p:nvSpPr>
          <p:spPr bwMode="auto">
            <a:xfrm rot="5400000">
              <a:off x="561914" y="1700699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6" name="Line 68"/>
            <p:cNvSpPr>
              <a:spLocks noChangeShapeType="1"/>
            </p:cNvSpPr>
            <p:nvPr/>
          </p:nvSpPr>
          <p:spPr bwMode="auto">
            <a:xfrm rot="5400000">
              <a:off x="561914" y="1823254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7" name="Line 69"/>
            <p:cNvSpPr>
              <a:spLocks noChangeShapeType="1"/>
            </p:cNvSpPr>
            <p:nvPr/>
          </p:nvSpPr>
          <p:spPr bwMode="auto">
            <a:xfrm rot="5400000">
              <a:off x="561914" y="1945809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8" name="Line 71"/>
            <p:cNvSpPr>
              <a:spLocks noChangeShapeType="1"/>
            </p:cNvSpPr>
            <p:nvPr/>
          </p:nvSpPr>
          <p:spPr bwMode="auto">
            <a:xfrm rot="5400000">
              <a:off x="561913" y="2073693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39" name="Line 72"/>
            <p:cNvSpPr>
              <a:spLocks noChangeShapeType="1"/>
            </p:cNvSpPr>
            <p:nvPr/>
          </p:nvSpPr>
          <p:spPr bwMode="auto">
            <a:xfrm rot="5400000">
              <a:off x="563376" y="2188255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0" name="Line 73"/>
            <p:cNvSpPr>
              <a:spLocks noChangeShapeType="1"/>
            </p:cNvSpPr>
            <p:nvPr/>
          </p:nvSpPr>
          <p:spPr bwMode="auto">
            <a:xfrm rot="5400000">
              <a:off x="563376" y="2310809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1" name="Line 74"/>
            <p:cNvSpPr>
              <a:spLocks noChangeShapeType="1"/>
            </p:cNvSpPr>
            <p:nvPr/>
          </p:nvSpPr>
          <p:spPr bwMode="auto">
            <a:xfrm rot="5400000">
              <a:off x="563376" y="2433364"/>
              <a:ext cx="0" cy="5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2" name="Line 77"/>
            <p:cNvSpPr>
              <a:spLocks noChangeShapeType="1"/>
            </p:cNvSpPr>
            <p:nvPr/>
          </p:nvSpPr>
          <p:spPr bwMode="auto">
            <a:xfrm>
              <a:off x="3197477" y="3546700"/>
              <a:ext cx="0" cy="683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3" name="Line 78"/>
            <p:cNvSpPr>
              <a:spLocks noChangeShapeType="1"/>
            </p:cNvSpPr>
            <p:nvPr/>
          </p:nvSpPr>
          <p:spPr bwMode="auto">
            <a:xfrm>
              <a:off x="3280609" y="3544729"/>
              <a:ext cx="0" cy="683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4" name="Line 79"/>
            <p:cNvSpPr>
              <a:spLocks noChangeShapeType="1"/>
            </p:cNvSpPr>
            <p:nvPr/>
          </p:nvSpPr>
          <p:spPr bwMode="auto">
            <a:xfrm>
              <a:off x="3369541" y="3544729"/>
              <a:ext cx="0" cy="683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5" name="Line 80"/>
            <p:cNvSpPr>
              <a:spLocks noChangeShapeType="1"/>
            </p:cNvSpPr>
            <p:nvPr/>
          </p:nvSpPr>
          <p:spPr bwMode="auto">
            <a:xfrm>
              <a:off x="3458473" y="3544729"/>
              <a:ext cx="0" cy="683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grpSp>
          <p:nvGrpSpPr>
            <p:cNvPr id="3" name="Group 81"/>
            <p:cNvGrpSpPr>
              <a:grpSpLocks/>
            </p:cNvGrpSpPr>
            <p:nvPr/>
          </p:nvGrpSpPr>
          <p:grpSpPr bwMode="auto">
            <a:xfrm>
              <a:off x="3551272" y="3542758"/>
              <a:ext cx="260996" cy="70300"/>
              <a:chOff x="2728" y="5421"/>
              <a:chExt cx="540" cy="107"/>
            </a:xfrm>
          </p:grpSpPr>
          <p:sp>
            <p:nvSpPr>
              <p:cNvPr id="117952" name="Line 82"/>
              <p:cNvSpPr>
                <a:spLocks noChangeShapeType="1"/>
              </p:cNvSpPr>
              <p:nvPr/>
            </p:nvSpPr>
            <p:spPr bwMode="auto">
              <a:xfrm>
                <a:off x="2728" y="5424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953" name="Line 83"/>
              <p:cNvSpPr>
                <a:spLocks noChangeShapeType="1"/>
              </p:cNvSpPr>
              <p:nvPr/>
            </p:nvSpPr>
            <p:spPr bwMode="auto">
              <a:xfrm>
                <a:off x="2900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954" name="Line 84"/>
              <p:cNvSpPr>
                <a:spLocks noChangeShapeType="1"/>
              </p:cNvSpPr>
              <p:nvPr/>
            </p:nvSpPr>
            <p:spPr bwMode="auto">
              <a:xfrm>
                <a:off x="3084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955" name="Line 85"/>
              <p:cNvSpPr>
                <a:spLocks noChangeShapeType="1"/>
              </p:cNvSpPr>
              <p:nvPr/>
            </p:nvSpPr>
            <p:spPr bwMode="auto">
              <a:xfrm>
                <a:off x="3268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</p:grpSp>
        <p:sp>
          <p:nvSpPr>
            <p:cNvPr id="117947" name="Text Box 86"/>
            <p:cNvSpPr txBox="1">
              <a:spLocks noChangeArrowheads="1"/>
            </p:cNvSpPr>
            <p:nvPr/>
          </p:nvSpPr>
          <p:spPr bwMode="auto">
            <a:xfrm>
              <a:off x="2109702" y="3660614"/>
              <a:ext cx="364033" cy="303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dirty="0">
                  <a:latin typeface="Helvetica Neue"/>
                </a:rPr>
                <a:t>0.5</a:t>
              </a:r>
            </a:p>
          </p:txBody>
        </p:sp>
        <p:sp>
          <p:nvSpPr>
            <p:cNvPr id="117948" name="Line 88"/>
            <p:cNvSpPr>
              <a:spLocks noChangeShapeType="1"/>
            </p:cNvSpPr>
            <p:nvPr/>
          </p:nvSpPr>
          <p:spPr bwMode="auto">
            <a:xfrm>
              <a:off x="1379042" y="3551653"/>
              <a:ext cx="0" cy="667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49" name="Line 90"/>
            <p:cNvSpPr>
              <a:spLocks noChangeShapeType="1"/>
            </p:cNvSpPr>
            <p:nvPr/>
          </p:nvSpPr>
          <p:spPr bwMode="auto">
            <a:xfrm>
              <a:off x="2900025" y="3546094"/>
              <a:ext cx="0" cy="689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50" name="Line 91"/>
            <p:cNvSpPr>
              <a:spLocks noChangeShapeType="1"/>
            </p:cNvSpPr>
            <p:nvPr/>
          </p:nvSpPr>
          <p:spPr bwMode="auto">
            <a:xfrm>
              <a:off x="2983035" y="3543870"/>
              <a:ext cx="0" cy="70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951" name="Line 92"/>
            <p:cNvSpPr>
              <a:spLocks noChangeShapeType="1"/>
            </p:cNvSpPr>
            <p:nvPr/>
          </p:nvSpPr>
          <p:spPr bwMode="auto">
            <a:xfrm>
              <a:off x="3072097" y="3543870"/>
              <a:ext cx="0" cy="700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</p:grpSp>
      <p:sp>
        <p:nvSpPr>
          <p:cNvPr id="19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77000"/>
            <a:ext cx="533400" cy="381000"/>
          </a:xfrm>
        </p:spPr>
        <p:txBody>
          <a:bodyPr/>
          <a:lstStyle/>
          <a:p>
            <a:pPr>
              <a:defRPr/>
            </a:pPr>
            <a:fld id="{7DCF2852-5BC5-4F57-90BC-4F7290CB39A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17764" name="Rectangle 97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8991600" cy="9906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dirty="0" smtClean="0"/>
              <a:t>Some PS distributions: </a:t>
            </a:r>
            <a:br>
              <a:rPr lang="en-US" dirty="0" smtClean="0"/>
            </a:br>
            <a:r>
              <a:rPr lang="en-US" dirty="0" smtClean="0"/>
              <a:t>what would you do?</a:t>
            </a:r>
          </a:p>
        </p:txBody>
      </p:sp>
      <p:sp>
        <p:nvSpPr>
          <p:cNvPr id="196" name="Content Placeholder 195"/>
          <p:cNvSpPr>
            <a:spLocks noGrp="1"/>
          </p:cNvSpPr>
          <p:nvPr>
            <p:ph idx="4294967295"/>
          </p:nvPr>
        </p:nvSpPr>
        <p:spPr>
          <a:xfrm>
            <a:off x="4803775" y="1828800"/>
            <a:ext cx="4340225" cy="1906588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spcAft>
                <a:spcPts val="600"/>
              </a:spcAft>
            </a:pPr>
            <a:r>
              <a:rPr lang="en-US" dirty="0" smtClean="0"/>
              <a:t>A Extensive selection of treatment </a:t>
            </a:r>
          </a:p>
          <a:p>
            <a:pPr marL="342900" indent="-342900">
              <a:spcAft>
                <a:spcPts val="600"/>
              </a:spcAft>
            </a:pPr>
            <a:r>
              <a:rPr lang="en-US" dirty="0" smtClean="0"/>
              <a:t>B Moderate selection of treatment</a:t>
            </a:r>
          </a:p>
          <a:p>
            <a:pPr marL="342900" indent="-342900">
              <a:spcAft>
                <a:spcPts val="600"/>
              </a:spcAft>
            </a:pPr>
            <a:r>
              <a:rPr lang="en-US" dirty="0" smtClean="0"/>
              <a:t>C Little preference for treatment</a:t>
            </a:r>
          </a:p>
          <a:p>
            <a:endParaRPr lang="en-US" dirty="0"/>
          </a:p>
        </p:txBody>
      </p:sp>
      <p:sp>
        <p:nvSpPr>
          <p:cNvPr id="117765" name="TextBox 199"/>
          <p:cNvSpPr txBox="1">
            <a:spLocks noChangeArrowheads="1"/>
          </p:cNvSpPr>
          <p:nvPr/>
        </p:nvSpPr>
        <p:spPr bwMode="auto">
          <a:xfrm>
            <a:off x="1333500" y="1600200"/>
            <a:ext cx="203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Helvetica Neue"/>
              </a:rPr>
              <a:t>A</a:t>
            </a:r>
          </a:p>
        </p:txBody>
      </p:sp>
      <p:grpSp>
        <p:nvGrpSpPr>
          <p:cNvPr id="4" name="Group 195"/>
          <p:cNvGrpSpPr>
            <a:grpSpLocks/>
          </p:cNvGrpSpPr>
          <p:nvPr/>
        </p:nvGrpSpPr>
        <p:grpSpPr bwMode="auto">
          <a:xfrm>
            <a:off x="323528" y="3945632"/>
            <a:ext cx="8470900" cy="2674938"/>
            <a:chOff x="330200" y="3930650"/>
            <a:chExt cx="8470900" cy="2674938"/>
          </a:xfrm>
        </p:grpSpPr>
        <p:sp>
          <p:nvSpPr>
            <p:cNvPr id="117768" name="Line 4"/>
            <p:cNvSpPr>
              <a:spLocks noChangeShapeType="1"/>
            </p:cNvSpPr>
            <p:nvPr/>
          </p:nvSpPr>
          <p:spPr bwMode="auto">
            <a:xfrm>
              <a:off x="5310188" y="6175375"/>
              <a:ext cx="3370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69" name="Line 5"/>
            <p:cNvSpPr>
              <a:spLocks noChangeShapeType="1"/>
            </p:cNvSpPr>
            <p:nvPr/>
          </p:nvSpPr>
          <p:spPr bwMode="auto">
            <a:xfrm>
              <a:off x="5399088" y="4038600"/>
              <a:ext cx="0" cy="22574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70" name="Text Box 6"/>
            <p:cNvSpPr txBox="1">
              <a:spLocks noChangeArrowheads="1"/>
            </p:cNvSpPr>
            <p:nvPr/>
          </p:nvSpPr>
          <p:spPr bwMode="auto">
            <a:xfrm>
              <a:off x="5294313" y="6299200"/>
              <a:ext cx="2159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0</a:t>
              </a:r>
            </a:p>
          </p:txBody>
        </p:sp>
        <p:sp>
          <p:nvSpPr>
            <p:cNvPr id="117771" name="Text Box 7"/>
            <p:cNvSpPr txBox="1">
              <a:spLocks noChangeArrowheads="1"/>
            </p:cNvSpPr>
            <p:nvPr/>
          </p:nvSpPr>
          <p:spPr bwMode="auto">
            <a:xfrm>
              <a:off x="8586788" y="6291263"/>
              <a:ext cx="214312" cy="303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1</a:t>
              </a:r>
            </a:p>
          </p:txBody>
        </p:sp>
        <p:sp>
          <p:nvSpPr>
            <p:cNvPr id="117772" name="Text Box 11"/>
            <p:cNvSpPr txBox="1">
              <a:spLocks noChangeArrowheads="1"/>
            </p:cNvSpPr>
            <p:nvPr/>
          </p:nvSpPr>
          <p:spPr bwMode="auto">
            <a:xfrm>
              <a:off x="4978400" y="3930650"/>
              <a:ext cx="70485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dirty="0">
                  <a:latin typeface="Helvetica Neue"/>
                </a:rPr>
                <a:t>%</a:t>
              </a:r>
            </a:p>
          </p:txBody>
        </p:sp>
        <p:sp>
          <p:nvSpPr>
            <p:cNvPr id="117773" name="Freeform 17"/>
            <p:cNvSpPr>
              <a:spLocks/>
            </p:cNvSpPr>
            <p:nvPr/>
          </p:nvSpPr>
          <p:spPr bwMode="auto">
            <a:xfrm>
              <a:off x="5408613" y="4900613"/>
              <a:ext cx="2770187" cy="1260475"/>
            </a:xfrm>
            <a:custGeom>
              <a:avLst/>
              <a:gdLst>
                <a:gd name="T0" fmla="*/ 0 w 5194"/>
                <a:gd name="T1" fmla="*/ 2147483647 h 2181"/>
                <a:gd name="T2" fmla="*/ 2147483647 w 5194"/>
                <a:gd name="T3" fmla="*/ 2147483647 h 2181"/>
                <a:gd name="T4" fmla="*/ 2147483647 w 5194"/>
                <a:gd name="T5" fmla="*/ 2147483647 h 2181"/>
                <a:gd name="T6" fmla="*/ 2147483647 w 5194"/>
                <a:gd name="T7" fmla="*/ 2147483647 h 2181"/>
                <a:gd name="T8" fmla="*/ 2147483647 w 5194"/>
                <a:gd name="T9" fmla="*/ 2147483647 h 2181"/>
                <a:gd name="T10" fmla="*/ 2147483647 w 5194"/>
                <a:gd name="T11" fmla="*/ 2147483647 h 2181"/>
                <a:gd name="T12" fmla="*/ 2147483647 w 5194"/>
                <a:gd name="T13" fmla="*/ 2147483647 h 21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94"/>
                <a:gd name="T22" fmla="*/ 0 h 2181"/>
                <a:gd name="T23" fmla="*/ 5194 w 5194"/>
                <a:gd name="T24" fmla="*/ 2181 h 21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94" h="2181">
                  <a:moveTo>
                    <a:pt x="0" y="2168"/>
                  </a:moveTo>
                  <a:cubicBezTo>
                    <a:pt x="224" y="2097"/>
                    <a:pt x="449" y="2027"/>
                    <a:pt x="732" y="1834"/>
                  </a:cubicBezTo>
                  <a:cubicBezTo>
                    <a:pt x="1015" y="1641"/>
                    <a:pt x="1386" y="1298"/>
                    <a:pt x="1697" y="1011"/>
                  </a:cubicBezTo>
                  <a:cubicBezTo>
                    <a:pt x="2008" y="724"/>
                    <a:pt x="2346" y="222"/>
                    <a:pt x="2597" y="111"/>
                  </a:cubicBezTo>
                  <a:cubicBezTo>
                    <a:pt x="2848" y="0"/>
                    <a:pt x="2946" y="83"/>
                    <a:pt x="3201" y="342"/>
                  </a:cubicBezTo>
                  <a:cubicBezTo>
                    <a:pt x="3456" y="601"/>
                    <a:pt x="3795" y="1361"/>
                    <a:pt x="4127" y="1667"/>
                  </a:cubicBezTo>
                  <a:cubicBezTo>
                    <a:pt x="4459" y="1973"/>
                    <a:pt x="4826" y="2077"/>
                    <a:pt x="5194" y="2181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74" name="Freeform 18"/>
            <p:cNvSpPr>
              <a:spLocks/>
            </p:cNvSpPr>
            <p:nvPr/>
          </p:nvSpPr>
          <p:spPr bwMode="auto">
            <a:xfrm>
              <a:off x="5829300" y="4964113"/>
              <a:ext cx="2879725" cy="1198562"/>
            </a:xfrm>
            <a:custGeom>
              <a:avLst/>
              <a:gdLst>
                <a:gd name="T0" fmla="*/ 0 w 5194"/>
                <a:gd name="T1" fmla="*/ 2147483647 h 2181"/>
                <a:gd name="T2" fmla="*/ 2147483647 w 5194"/>
                <a:gd name="T3" fmla="*/ 2147483647 h 2181"/>
                <a:gd name="T4" fmla="*/ 2147483647 w 5194"/>
                <a:gd name="T5" fmla="*/ 2147483647 h 2181"/>
                <a:gd name="T6" fmla="*/ 2147483647 w 5194"/>
                <a:gd name="T7" fmla="*/ 2147483647 h 2181"/>
                <a:gd name="T8" fmla="*/ 2147483647 w 5194"/>
                <a:gd name="T9" fmla="*/ 2147483647 h 2181"/>
                <a:gd name="T10" fmla="*/ 2147483647 w 5194"/>
                <a:gd name="T11" fmla="*/ 2147483647 h 2181"/>
                <a:gd name="T12" fmla="*/ 2147483647 w 5194"/>
                <a:gd name="T13" fmla="*/ 2147483647 h 21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94"/>
                <a:gd name="T22" fmla="*/ 0 h 2181"/>
                <a:gd name="T23" fmla="*/ 5194 w 5194"/>
                <a:gd name="T24" fmla="*/ 2181 h 21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94" h="2181">
                  <a:moveTo>
                    <a:pt x="0" y="2168"/>
                  </a:moveTo>
                  <a:cubicBezTo>
                    <a:pt x="224" y="2097"/>
                    <a:pt x="449" y="2027"/>
                    <a:pt x="732" y="1834"/>
                  </a:cubicBezTo>
                  <a:cubicBezTo>
                    <a:pt x="1015" y="1641"/>
                    <a:pt x="1386" y="1298"/>
                    <a:pt x="1697" y="1011"/>
                  </a:cubicBezTo>
                  <a:cubicBezTo>
                    <a:pt x="2008" y="724"/>
                    <a:pt x="2346" y="222"/>
                    <a:pt x="2597" y="111"/>
                  </a:cubicBezTo>
                  <a:cubicBezTo>
                    <a:pt x="2848" y="0"/>
                    <a:pt x="2946" y="83"/>
                    <a:pt x="3201" y="342"/>
                  </a:cubicBezTo>
                  <a:cubicBezTo>
                    <a:pt x="3456" y="601"/>
                    <a:pt x="3795" y="1361"/>
                    <a:pt x="4127" y="1667"/>
                  </a:cubicBezTo>
                  <a:cubicBezTo>
                    <a:pt x="4459" y="1973"/>
                    <a:pt x="4826" y="2077"/>
                    <a:pt x="5194" y="2181"/>
                  </a:cubicBezTo>
                </a:path>
              </a:pathLst>
            </a:custGeom>
            <a:noFill/>
            <a:ln w="38100">
              <a:solidFill>
                <a:srgbClr val="2D2D8A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75" name="Text Box 20"/>
            <p:cNvSpPr txBox="1">
              <a:spLocks noChangeArrowheads="1"/>
            </p:cNvSpPr>
            <p:nvPr/>
          </p:nvSpPr>
          <p:spPr bwMode="auto">
            <a:xfrm>
              <a:off x="5103813" y="6061075"/>
              <a:ext cx="214312" cy="303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0</a:t>
              </a:r>
            </a:p>
          </p:txBody>
        </p:sp>
        <p:sp>
          <p:nvSpPr>
            <p:cNvPr id="117776" name="Line 22"/>
            <p:cNvSpPr>
              <a:spLocks noChangeShapeType="1"/>
            </p:cNvSpPr>
            <p:nvPr/>
          </p:nvSpPr>
          <p:spPr bwMode="auto">
            <a:xfrm>
              <a:off x="5489575" y="617855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77" name="Line 23"/>
            <p:cNvSpPr>
              <a:spLocks noChangeShapeType="1"/>
            </p:cNvSpPr>
            <p:nvPr/>
          </p:nvSpPr>
          <p:spPr bwMode="auto">
            <a:xfrm>
              <a:off x="5572125" y="6175375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78" name="Line 24"/>
            <p:cNvSpPr>
              <a:spLocks noChangeShapeType="1"/>
            </p:cNvSpPr>
            <p:nvPr/>
          </p:nvSpPr>
          <p:spPr bwMode="auto">
            <a:xfrm>
              <a:off x="5661025" y="6175375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79" name="Line 25"/>
            <p:cNvSpPr>
              <a:spLocks noChangeShapeType="1"/>
            </p:cNvSpPr>
            <p:nvPr/>
          </p:nvSpPr>
          <p:spPr bwMode="auto">
            <a:xfrm>
              <a:off x="5749925" y="6175375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0" name="Line 27"/>
            <p:cNvSpPr>
              <a:spLocks noChangeShapeType="1"/>
            </p:cNvSpPr>
            <p:nvPr/>
          </p:nvSpPr>
          <p:spPr bwMode="auto">
            <a:xfrm>
              <a:off x="5843588" y="6175375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1" name="Line 28"/>
            <p:cNvSpPr>
              <a:spLocks noChangeShapeType="1"/>
            </p:cNvSpPr>
            <p:nvPr/>
          </p:nvSpPr>
          <p:spPr bwMode="auto">
            <a:xfrm>
              <a:off x="5926138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2" name="Line 29"/>
            <p:cNvSpPr>
              <a:spLocks noChangeShapeType="1"/>
            </p:cNvSpPr>
            <p:nvPr/>
          </p:nvSpPr>
          <p:spPr bwMode="auto">
            <a:xfrm>
              <a:off x="6015038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3" name="Line 30"/>
            <p:cNvSpPr>
              <a:spLocks noChangeShapeType="1"/>
            </p:cNvSpPr>
            <p:nvPr/>
          </p:nvSpPr>
          <p:spPr bwMode="auto">
            <a:xfrm>
              <a:off x="6103938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4" name="Line 33"/>
            <p:cNvSpPr>
              <a:spLocks noChangeShapeType="1"/>
            </p:cNvSpPr>
            <p:nvPr/>
          </p:nvSpPr>
          <p:spPr bwMode="auto">
            <a:xfrm rot="5400000">
              <a:off x="5372100" y="518477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5" name="Line 34"/>
            <p:cNvSpPr>
              <a:spLocks noChangeShapeType="1"/>
            </p:cNvSpPr>
            <p:nvPr/>
          </p:nvSpPr>
          <p:spPr bwMode="auto">
            <a:xfrm rot="5400000">
              <a:off x="5373688" y="530066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6" name="Line 35"/>
            <p:cNvSpPr>
              <a:spLocks noChangeShapeType="1"/>
            </p:cNvSpPr>
            <p:nvPr/>
          </p:nvSpPr>
          <p:spPr bwMode="auto">
            <a:xfrm rot="5400000">
              <a:off x="5373688" y="542290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7" name="Line 36"/>
            <p:cNvSpPr>
              <a:spLocks noChangeShapeType="1"/>
            </p:cNvSpPr>
            <p:nvPr/>
          </p:nvSpPr>
          <p:spPr bwMode="auto">
            <a:xfrm rot="5400000">
              <a:off x="5373688" y="5545138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8" name="Line 38"/>
            <p:cNvSpPr>
              <a:spLocks noChangeShapeType="1"/>
            </p:cNvSpPr>
            <p:nvPr/>
          </p:nvSpPr>
          <p:spPr bwMode="auto">
            <a:xfrm rot="5400000">
              <a:off x="5373688" y="567372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89" name="Line 39"/>
            <p:cNvSpPr>
              <a:spLocks noChangeShapeType="1"/>
            </p:cNvSpPr>
            <p:nvPr/>
          </p:nvSpPr>
          <p:spPr bwMode="auto">
            <a:xfrm rot="5400000">
              <a:off x="5375275" y="578802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0" name="Line 40"/>
            <p:cNvSpPr>
              <a:spLocks noChangeShapeType="1"/>
            </p:cNvSpPr>
            <p:nvPr/>
          </p:nvSpPr>
          <p:spPr bwMode="auto">
            <a:xfrm rot="5400000">
              <a:off x="5375275" y="591026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1" name="Line 41"/>
            <p:cNvSpPr>
              <a:spLocks noChangeShapeType="1"/>
            </p:cNvSpPr>
            <p:nvPr/>
          </p:nvSpPr>
          <p:spPr bwMode="auto">
            <a:xfrm rot="5400000">
              <a:off x="5375275" y="603250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2" name="Line 44"/>
            <p:cNvSpPr>
              <a:spLocks noChangeShapeType="1"/>
            </p:cNvSpPr>
            <p:nvPr/>
          </p:nvSpPr>
          <p:spPr bwMode="auto">
            <a:xfrm>
              <a:off x="6283325" y="6175375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3" name="Line 45"/>
            <p:cNvSpPr>
              <a:spLocks noChangeShapeType="1"/>
            </p:cNvSpPr>
            <p:nvPr/>
          </p:nvSpPr>
          <p:spPr bwMode="auto">
            <a:xfrm>
              <a:off x="6367463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4" name="Line 46"/>
            <p:cNvSpPr>
              <a:spLocks noChangeShapeType="1"/>
            </p:cNvSpPr>
            <p:nvPr/>
          </p:nvSpPr>
          <p:spPr bwMode="auto">
            <a:xfrm>
              <a:off x="6456363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5" name="Line 47"/>
            <p:cNvSpPr>
              <a:spLocks noChangeShapeType="1"/>
            </p:cNvSpPr>
            <p:nvPr/>
          </p:nvSpPr>
          <p:spPr bwMode="auto">
            <a:xfrm>
              <a:off x="6545263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6" name="Line 49"/>
            <p:cNvSpPr>
              <a:spLocks noChangeShapeType="1"/>
            </p:cNvSpPr>
            <p:nvPr/>
          </p:nvSpPr>
          <p:spPr bwMode="auto">
            <a:xfrm>
              <a:off x="6637338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7" name="Line 50"/>
            <p:cNvSpPr>
              <a:spLocks noChangeShapeType="1"/>
            </p:cNvSpPr>
            <p:nvPr/>
          </p:nvSpPr>
          <p:spPr bwMode="auto">
            <a:xfrm>
              <a:off x="6721475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8" name="Line 51"/>
            <p:cNvSpPr>
              <a:spLocks noChangeShapeType="1"/>
            </p:cNvSpPr>
            <p:nvPr/>
          </p:nvSpPr>
          <p:spPr bwMode="auto">
            <a:xfrm>
              <a:off x="6810375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799" name="Line 52"/>
            <p:cNvSpPr>
              <a:spLocks noChangeShapeType="1"/>
            </p:cNvSpPr>
            <p:nvPr/>
          </p:nvSpPr>
          <p:spPr bwMode="auto">
            <a:xfrm>
              <a:off x="6899275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0" name="Line 55"/>
            <p:cNvSpPr>
              <a:spLocks noChangeShapeType="1"/>
            </p:cNvSpPr>
            <p:nvPr/>
          </p:nvSpPr>
          <p:spPr bwMode="auto">
            <a:xfrm>
              <a:off x="6988175" y="6175375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1" name="Line 56"/>
            <p:cNvSpPr>
              <a:spLocks noChangeShapeType="1"/>
            </p:cNvSpPr>
            <p:nvPr/>
          </p:nvSpPr>
          <p:spPr bwMode="auto">
            <a:xfrm>
              <a:off x="7070725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2" name="Line 57"/>
            <p:cNvSpPr>
              <a:spLocks noChangeShapeType="1"/>
            </p:cNvSpPr>
            <p:nvPr/>
          </p:nvSpPr>
          <p:spPr bwMode="auto">
            <a:xfrm>
              <a:off x="7159625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3" name="Line 58"/>
            <p:cNvSpPr>
              <a:spLocks noChangeShapeType="1"/>
            </p:cNvSpPr>
            <p:nvPr/>
          </p:nvSpPr>
          <p:spPr bwMode="auto">
            <a:xfrm>
              <a:off x="7248525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4" name="Line 60"/>
            <p:cNvSpPr>
              <a:spLocks noChangeShapeType="1"/>
            </p:cNvSpPr>
            <p:nvPr/>
          </p:nvSpPr>
          <p:spPr bwMode="auto">
            <a:xfrm>
              <a:off x="7342188" y="6173788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5" name="Line 61"/>
            <p:cNvSpPr>
              <a:spLocks noChangeShapeType="1"/>
            </p:cNvSpPr>
            <p:nvPr/>
          </p:nvSpPr>
          <p:spPr bwMode="auto">
            <a:xfrm>
              <a:off x="7424738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6" name="Line 62"/>
            <p:cNvSpPr>
              <a:spLocks noChangeShapeType="1"/>
            </p:cNvSpPr>
            <p:nvPr/>
          </p:nvSpPr>
          <p:spPr bwMode="auto">
            <a:xfrm>
              <a:off x="7513638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7" name="Line 63"/>
            <p:cNvSpPr>
              <a:spLocks noChangeShapeType="1"/>
            </p:cNvSpPr>
            <p:nvPr/>
          </p:nvSpPr>
          <p:spPr bwMode="auto">
            <a:xfrm>
              <a:off x="7602538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8" name="Line 66"/>
            <p:cNvSpPr>
              <a:spLocks noChangeShapeType="1"/>
            </p:cNvSpPr>
            <p:nvPr/>
          </p:nvSpPr>
          <p:spPr bwMode="auto">
            <a:xfrm rot="5400000">
              <a:off x="5373688" y="421322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09" name="Line 67"/>
            <p:cNvSpPr>
              <a:spLocks noChangeShapeType="1"/>
            </p:cNvSpPr>
            <p:nvPr/>
          </p:nvSpPr>
          <p:spPr bwMode="auto">
            <a:xfrm rot="5400000">
              <a:off x="5375275" y="432752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0" name="Line 68"/>
            <p:cNvSpPr>
              <a:spLocks noChangeShapeType="1"/>
            </p:cNvSpPr>
            <p:nvPr/>
          </p:nvSpPr>
          <p:spPr bwMode="auto">
            <a:xfrm rot="5400000">
              <a:off x="5375275" y="445135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1" name="Line 69"/>
            <p:cNvSpPr>
              <a:spLocks noChangeShapeType="1"/>
            </p:cNvSpPr>
            <p:nvPr/>
          </p:nvSpPr>
          <p:spPr bwMode="auto">
            <a:xfrm rot="5400000">
              <a:off x="5375275" y="4573588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2" name="Line 71"/>
            <p:cNvSpPr>
              <a:spLocks noChangeShapeType="1"/>
            </p:cNvSpPr>
            <p:nvPr/>
          </p:nvSpPr>
          <p:spPr bwMode="auto">
            <a:xfrm rot="5400000">
              <a:off x="5375275" y="4700588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3" name="Line 72"/>
            <p:cNvSpPr>
              <a:spLocks noChangeShapeType="1"/>
            </p:cNvSpPr>
            <p:nvPr/>
          </p:nvSpPr>
          <p:spPr bwMode="auto">
            <a:xfrm rot="5400000">
              <a:off x="5376863" y="481647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4" name="Line 73"/>
            <p:cNvSpPr>
              <a:spLocks noChangeShapeType="1"/>
            </p:cNvSpPr>
            <p:nvPr/>
          </p:nvSpPr>
          <p:spPr bwMode="auto">
            <a:xfrm rot="5400000">
              <a:off x="5376863" y="493871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5" name="Line 74"/>
            <p:cNvSpPr>
              <a:spLocks noChangeShapeType="1"/>
            </p:cNvSpPr>
            <p:nvPr/>
          </p:nvSpPr>
          <p:spPr bwMode="auto">
            <a:xfrm rot="5400000">
              <a:off x="5376863" y="506095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6" name="Line 77"/>
            <p:cNvSpPr>
              <a:spLocks noChangeShapeType="1"/>
            </p:cNvSpPr>
            <p:nvPr/>
          </p:nvSpPr>
          <p:spPr bwMode="auto">
            <a:xfrm>
              <a:off x="8010525" y="6173788"/>
              <a:ext cx="0" cy="68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7" name="Line 78"/>
            <p:cNvSpPr>
              <a:spLocks noChangeShapeType="1"/>
            </p:cNvSpPr>
            <p:nvPr/>
          </p:nvSpPr>
          <p:spPr bwMode="auto">
            <a:xfrm>
              <a:off x="8094663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8" name="Line 79"/>
            <p:cNvSpPr>
              <a:spLocks noChangeShapeType="1"/>
            </p:cNvSpPr>
            <p:nvPr/>
          </p:nvSpPr>
          <p:spPr bwMode="auto">
            <a:xfrm>
              <a:off x="8183563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19" name="Line 80"/>
            <p:cNvSpPr>
              <a:spLocks noChangeShapeType="1"/>
            </p:cNvSpPr>
            <p:nvPr/>
          </p:nvSpPr>
          <p:spPr bwMode="auto">
            <a:xfrm>
              <a:off x="8272463" y="6172200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grpSp>
          <p:nvGrpSpPr>
            <p:cNvPr id="5" name="Group 81"/>
            <p:cNvGrpSpPr>
              <a:grpSpLocks/>
            </p:cNvGrpSpPr>
            <p:nvPr/>
          </p:nvGrpSpPr>
          <p:grpSpPr bwMode="auto">
            <a:xfrm>
              <a:off x="7048500" y="6170613"/>
              <a:ext cx="1588" cy="69850"/>
              <a:chOff x="2728" y="5421"/>
              <a:chExt cx="540" cy="107"/>
            </a:xfrm>
          </p:grpSpPr>
          <p:sp>
            <p:nvSpPr>
              <p:cNvPr id="117890" name="Line 82"/>
              <p:cNvSpPr>
                <a:spLocks noChangeShapeType="1"/>
              </p:cNvSpPr>
              <p:nvPr/>
            </p:nvSpPr>
            <p:spPr bwMode="auto">
              <a:xfrm>
                <a:off x="2728" y="5424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891" name="Line 83"/>
              <p:cNvSpPr>
                <a:spLocks noChangeShapeType="1"/>
              </p:cNvSpPr>
              <p:nvPr/>
            </p:nvSpPr>
            <p:spPr bwMode="auto">
              <a:xfrm>
                <a:off x="2900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892" name="Line 84"/>
              <p:cNvSpPr>
                <a:spLocks noChangeShapeType="1"/>
              </p:cNvSpPr>
              <p:nvPr/>
            </p:nvSpPr>
            <p:spPr bwMode="auto">
              <a:xfrm>
                <a:off x="3084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893" name="Line 85"/>
              <p:cNvSpPr>
                <a:spLocks noChangeShapeType="1"/>
              </p:cNvSpPr>
              <p:nvPr/>
            </p:nvSpPr>
            <p:spPr bwMode="auto">
              <a:xfrm>
                <a:off x="3268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</p:grpSp>
        <p:sp>
          <p:nvSpPr>
            <p:cNvPr id="117821" name="Text Box 86"/>
            <p:cNvSpPr txBox="1">
              <a:spLocks noChangeArrowheads="1"/>
            </p:cNvSpPr>
            <p:nvPr/>
          </p:nvSpPr>
          <p:spPr bwMode="auto">
            <a:xfrm>
              <a:off x="6923088" y="6288088"/>
              <a:ext cx="363537" cy="303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dirty="0">
                  <a:latin typeface="Helvetica Neue"/>
                </a:rPr>
                <a:t>0.5</a:t>
              </a:r>
            </a:p>
          </p:txBody>
        </p:sp>
        <p:sp>
          <p:nvSpPr>
            <p:cNvPr id="117822" name="Line 88"/>
            <p:cNvSpPr>
              <a:spLocks noChangeShapeType="1"/>
            </p:cNvSpPr>
            <p:nvPr/>
          </p:nvSpPr>
          <p:spPr bwMode="auto">
            <a:xfrm>
              <a:off x="6192838" y="6178550"/>
              <a:ext cx="0" cy="66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23" name="Line 90"/>
            <p:cNvSpPr>
              <a:spLocks noChangeShapeType="1"/>
            </p:cNvSpPr>
            <p:nvPr/>
          </p:nvSpPr>
          <p:spPr bwMode="auto">
            <a:xfrm>
              <a:off x="7713663" y="6173788"/>
              <a:ext cx="0" cy="68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24" name="Line 91"/>
            <p:cNvSpPr>
              <a:spLocks noChangeShapeType="1"/>
            </p:cNvSpPr>
            <p:nvPr/>
          </p:nvSpPr>
          <p:spPr bwMode="auto">
            <a:xfrm>
              <a:off x="7796213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25" name="Line 92"/>
            <p:cNvSpPr>
              <a:spLocks noChangeShapeType="1"/>
            </p:cNvSpPr>
            <p:nvPr/>
          </p:nvSpPr>
          <p:spPr bwMode="auto">
            <a:xfrm>
              <a:off x="7885113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26" name="Line 4"/>
            <p:cNvSpPr>
              <a:spLocks noChangeShapeType="1"/>
            </p:cNvSpPr>
            <p:nvPr/>
          </p:nvSpPr>
          <p:spPr bwMode="auto">
            <a:xfrm>
              <a:off x="661988" y="6175375"/>
              <a:ext cx="3370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27" name="Line 5"/>
            <p:cNvSpPr>
              <a:spLocks noChangeShapeType="1"/>
            </p:cNvSpPr>
            <p:nvPr/>
          </p:nvSpPr>
          <p:spPr bwMode="auto">
            <a:xfrm>
              <a:off x="750888" y="4040188"/>
              <a:ext cx="0" cy="22574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28" name="Text Box 6"/>
            <p:cNvSpPr txBox="1">
              <a:spLocks noChangeArrowheads="1"/>
            </p:cNvSpPr>
            <p:nvPr/>
          </p:nvSpPr>
          <p:spPr bwMode="auto">
            <a:xfrm>
              <a:off x="646113" y="6300788"/>
              <a:ext cx="2159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0</a:t>
              </a:r>
            </a:p>
          </p:txBody>
        </p:sp>
        <p:sp>
          <p:nvSpPr>
            <p:cNvPr id="117829" name="Text Box 7"/>
            <p:cNvSpPr txBox="1">
              <a:spLocks noChangeArrowheads="1"/>
            </p:cNvSpPr>
            <p:nvPr/>
          </p:nvSpPr>
          <p:spPr bwMode="auto">
            <a:xfrm>
              <a:off x="3938588" y="6292850"/>
              <a:ext cx="214312" cy="303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1</a:t>
              </a:r>
            </a:p>
          </p:txBody>
        </p:sp>
        <p:sp>
          <p:nvSpPr>
            <p:cNvPr id="117830" name="Text Box 11"/>
            <p:cNvSpPr txBox="1">
              <a:spLocks noChangeArrowheads="1"/>
            </p:cNvSpPr>
            <p:nvPr/>
          </p:nvSpPr>
          <p:spPr bwMode="auto">
            <a:xfrm>
              <a:off x="330200" y="3932238"/>
              <a:ext cx="7048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dirty="0">
                  <a:latin typeface="Helvetica Neue"/>
                </a:rPr>
                <a:t>%</a:t>
              </a:r>
            </a:p>
          </p:txBody>
        </p:sp>
        <p:sp>
          <p:nvSpPr>
            <p:cNvPr id="117831" name="Freeform 17"/>
            <p:cNvSpPr>
              <a:spLocks/>
            </p:cNvSpPr>
            <p:nvPr/>
          </p:nvSpPr>
          <p:spPr bwMode="auto">
            <a:xfrm>
              <a:off x="760413" y="4902200"/>
              <a:ext cx="2325687" cy="1260475"/>
            </a:xfrm>
            <a:custGeom>
              <a:avLst/>
              <a:gdLst>
                <a:gd name="T0" fmla="*/ 0 w 5194"/>
                <a:gd name="T1" fmla="*/ 2147483647 h 2181"/>
                <a:gd name="T2" fmla="*/ 2147483647 w 5194"/>
                <a:gd name="T3" fmla="*/ 2147483647 h 2181"/>
                <a:gd name="T4" fmla="*/ 2147483647 w 5194"/>
                <a:gd name="T5" fmla="*/ 2147483647 h 2181"/>
                <a:gd name="T6" fmla="*/ 2147483647 w 5194"/>
                <a:gd name="T7" fmla="*/ 2147483647 h 2181"/>
                <a:gd name="T8" fmla="*/ 2147483647 w 5194"/>
                <a:gd name="T9" fmla="*/ 2147483647 h 2181"/>
                <a:gd name="T10" fmla="*/ 2147483647 w 5194"/>
                <a:gd name="T11" fmla="*/ 2147483647 h 2181"/>
                <a:gd name="T12" fmla="*/ 2147483647 w 5194"/>
                <a:gd name="T13" fmla="*/ 2147483647 h 21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94"/>
                <a:gd name="T22" fmla="*/ 0 h 2181"/>
                <a:gd name="T23" fmla="*/ 5194 w 5194"/>
                <a:gd name="T24" fmla="*/ 2181 h 21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94" h="2181">
                  <a:moveTo>
                    <a:pt x="0" y="2168"/>
                  </a:moveTo>
                  <a:cubicBezTo>
                    <a:pt x="224" y="2097"/>
                    <a:pt x="449" y="2027"/>
                    <a:pt x="732" y="1834"/>
                  </a:cubicBezTo>
                  <a:cubicBezTo>
                    <a:pt x="1015" y="1641"/>
                    <a:pt x="1386" y="1298"/>
                    <a:pt x="1697" y="1011"/>
                  </a:cubicBezTo>
                  <a:cubicBezTo>
                    <a:pt x="2008" y="724"/>
                    <a:pt x="2346" y="222"/>
                    <a:pt x="2597" y="111"/>
                  </a:cubicBezTo>
                  <a:cubicBezTo>
                    <a:pt x="2848" y="0"/>
                    <a:pt x="2946" y="83"/>
                    <a:pt x="3201" y="342"/>
                  </a:cubicBezTo>
                  <a:cubicBezTo>
                    <a:pt x="3456" y="601"/>
                    <a:pt x="3795" y="1361"/>
                    <a:pt x="4127" y="1667"/>
                  </a:cubicBezTo>
                  <a:cubicBezTo>
                    <a:pt x="4459" y="1973"/>
                    <a:pt x="4826" y="2077"/>
                    <a:pt x="5194" y="2181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2" name="Freeform 18"/>
            <p:cNvSpPr>
              <a:spLocks/>
            </p:cNvSpPr>
            <p:nvPr/>
          </p:nvSpPr>
          <p:spPr bwMode="auto">
            <a:xfrm>
              <a:off x="1638300" y="4965700"/>
              <a:ext cx="2422525" cy="1198563"/>
            </a:xfrm>
            <a:custGeom>
              <a:avLst/>
              <a:gdLst>
                <a:gd name="T0" fmla="*/ 0 w 5194"/>
                <a:gd name="T1" fmla="*/ 2147483647 h 2181"/>
                <a:gd name="T2" fmla="*/ 2147483647 w 5194"/>
                <a:gd name="T3" fmla="*/ 2147483647 h 2181"/>
                <a:gd name="T4" fmla="*/ 2147483647 w 5194"/>
                <a:gd name="T5" fmla="*/ 2147483647 h 2181"/>
                <a:gd name="T6" fmla="*/ 2147483647 w 5194"/>
                <a:gd name="T7" fmla="*/ 2147483647 h 2181"/>
                <a:gd name="T8" fmla="*/ 2147483647 w 5194"/>
                <a:gd name="T9" fmla="*/ 2147483647 h 2181"/>
                <a:gd name="T10" fmla="*/ 2147483647 w 5194"/>
                <a:gd name="T11" fmla="*/ 2147483647 h 2181"/>
                <a:gd name="T12" fmla="*/ 2147483647 w 5194"/>
                <a:gd name="T13" fmla="*/ 2147483647 h 21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94"/>
                <a:gd name="T22" fmla="*/ 0 h 2181"/>
                <a:gd name="T23" fmla="*/ 5194 w 5194"/>
                <a:gd name="T24" fmla="*/ 2181 h 21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94" h="2181">
                  <a:moveTo>
                    <a:pt x="0" y="2168"/>
                  </a:moveTo>
                  <a:cubicBezTo>
                    <a:pt x="224" y="2097"/>
                    <a:pt x="449" y="2027"/>
                    <a:pt x="732" y="1834"/>
                  </a:cubicBezTo>
                  <a:cubicBezTo>
                    <a:pt x="1015" y="1641"/>
                    <a:pt x="1386" y="1298"/>
                    <a:pt x="1697" y="1011"/>
                  </a:cubicBezTo>
                  <a:cubicBezTo>
                    <a:pt x="2008" y="724"/>
                    <a:pt x="2346" y="222"/>
                    <a:pt x="2597" y="111"/>
                  </a:cubicBezTo>
                  <a:cubicBezTo>
                    <a:pt x="2848" y="0"/>
                    <a:pt x="2946" y="83"/>
                    <a:pt x="3201" y="342"/>
                  </a:cubicBezTo>
                  <a:cubicBezTo>
                    <a:pt x="3456" y="601"/>
                    <a:pt x="3795" y="1361"/>
                    <a:pt x="4127" y="1667"/>
                  </a:cubicBezTo>
                  <a:cubicBezTo>
                    <a:pt x="4459" y="1973"/>
                    <a:pt x="4826" y="2077"/>
                    <a:pt x="5194" y="2181"/>
                  </a:cubicBezTo>
                </a:path>
              </a:pathLst>
            </a:custGeom>
            <a:noFill/>
            <a:ln w="38100">
              <a:solidFill>
                <a:srgbClr val="2D2D8A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3" name="Text Box 20"/>
            <p:cNvSpPr txBox="1">
              <a:spLocks noChangeArrowheads="1"/>
            </p:cNvSpPr>
            <p:nvPr/>
          </p:nvSpPr>
          <p:spPr bwMode="auto">
            <a:xfrm>
              <a:off x="455613" y="6062663"/>
              <a:ext cx="214312" cy="303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latin typeface="Helvetica Neue"/>
                </a:rPr>
                <a:t>0</a:t>
              </a:r>
            </a:p>
          </p:txBody>
        </p:sp>
        <p:sp>
          <p:nvSpPr>
            <p:cNvPr id="117834" name="Line 22"/>
            <p:cNvSpPr>
              <a:spLocks noChangeShapeType="1"/>
            </p:cNvSpPr>
            <p:nvPr/>
          </p:nvSpPr>
          <p:spPr bwMode="auto">
            <a:xfrm>
              <a:off x="841375" y="617855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5" name="Line 23"/>
            <p:cNvSpPr>
              <a:spLocks noChangeShapeType="1"/>
            </p:cNvSpPr>
            <p:nvPr/>
          </p:nvSpPr>
          <p:spPr bwMode="auto">
            <a:xfrm>
              <a:off x="923925" y="6176963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6" name="Line 24"/>
            <p:cNvSpPr>
              <a:spLocks noChangeShapeType="1"/>
            </p:cNvSpPr>
            <p:nvPr/>
          </p:nvSpPr>
          <p:spPr bwMode="auto">
            <a:xfrm>
              <a:off x="1012825" y="6176963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7" name="Line 25"/>
            <p:cNvSpPr>
              <a:spLocks noChangeShapeType="1"/>
            </p:cNvSpPr>
            <p:nvPr/>
          </p:nvSpPr>
          <p:spPr bwMode="auto">
            <a:xfrm>
              <a:off x="1101725" y="6176963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8" name="Line 27"/>
            <p:cNvSpPr>
              <a:spLocks noChangeShapeType="1"/>
            </p:cNvSpPr>
            <p:nvPr/>
          </p:nvSpPr>
          <p:spPr bwMode="auto">
            <a:xfrm>
              <a:off x="1195388" y="6176963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39" name="Line 28"/>
            <p:cNvSpPr>
              <a:spLocks noChangeShapeType="1"/>
            </p:cNvSpPr>
            <p:nvPr/>
          </p:nvSpPr>
          <p:spPr bwMode="auto">
            <a:xfrm>
              <a:off x="1277938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0" name="Line 29"/>
            <p:cNvSpPr>
              <a:spLocks noChangeShapeType="1"/>
            </p:cNvSpPr>
            <p:nvPr/>
          </p:nvSpPr>
          <p:spPr bwMode="auto">
            <a:xfrm>
              <a:off x="1366838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1" name="Line 30"/>
            <p:cNvSpPr>
              <a:spLocks noChangeShapeType="1"/>
            </p:cNvSpPr>
            <p:nvPr/>
          </p:nvSpPr>
          <p:spPr bwMode="auto">
            <a:xfrm>
              <a:off x="1455738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2" name="Line 33"/>
            <p:cNvSpPr>
              <a:spLocks noChangeShapeType="1"/>
            </p:cNvSpPr>
            <p:nvPr/>
          </p:nvSpPr>
          <p:spPr bwMode="auto">
            <a:xfrm rot="5400000">
              <a:off x="723900" y="518636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3" name="Line 34"/>
            <p:cNvSpPr>
              <a:spLocks noChangeShapeType="1"/>
            </p:cNvSpPr>
            <p:nvPr/>
          </p:nvSpPr>
          <p:spPr bwMode="auto">
            <a:xfrm rot="5400000">
              <a:off x="725488" y="530066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4" name="Line 35"/>
            <p:cNvSpPr>
              <a:spLocks noChangeShapeType="1"/>
            </p:cNvSpPr>
            <p:nvPr/>
          </p:nvSpPr>
          <p:spPr bwMode="auto">
            <a:xfrm rot="5400000">
              <a:off x="725488" y="5424488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5" name="Line 36"/>
            <p:cNvSpPr>
              <a:spLocks noChangeShapeType="1"/>
            </p:cNvSpPr>
            <p:nvPr/>
          </p:nvSpPr>
          <p:spPr bwMode="auto">
            <a:xfrm rot="5400000">
              <a:off x="725488" y="554672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6" name="Line 38"/>
            <p:cNvSpPr>
              <a:spLocks noChangeShapeType="1"/>
            </p:cNvSpPr>
            <p:nvPr/>
          </p:nvSpPr>
          <p:spPr bwMode="auto">
            <a:xfrm rot="5400000">
              <a:off x="725488" y="567372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7" name="Line 39"/>
            <p:cNvSpPr>
              <a:spLocks noChangeShapeType="1"/>
            </p:cNvSpPr>
            <p:nvPr/>
          </p:nvSpPr>
          <p:spPr bwMode="auto">
            <a:xfrm rot="5400000">
              <a:off x="727075" y="578961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8" name="Line 40"/>
            <p:cNvSpPr>
              <a:spLocks noChangeShapeType="1"/>
            </p:cNvSpPr>
            <p:nvPr/>
          </p:nvSpPr>
          <p:spPr bwMode="auto">
            <a:xfrm rot="5400000">
              <a:off x="727075" y="591185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49" name="Line 41"/>
            <p:cNvSpPr>
              <a:spLocks noChangeShapeType="1"/>
            </p:cNvSpPr>
            <p:nvPr/>
          </p:nvSpPr>
          <p:spPr bwMode="auto">
            <a:xfrm rot="5400000">
              <a:off x="727075" y="6034088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0" name="Line 44"/>
            <p:cNvSpPr>
              <a:spLocks noChangeShapeType="1"/>
            </p:cNvSpPr>
            <p:nvPr/>
          </p:nvSpPr>
          <p:spPr bwMode="auto">
            <a:xfrm>
              <a:off x="1635125" y="6176963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1" name="Line 45"/>
            <p:cNvSpPr>
              <a:spLocks noChangeShapeType="1"/>
            </p:cNvSpPr>
            <p:nvPr/>
          </p:nvSpPr>
          <p:spPr bwMode="auto">
            <a:xfrm>
              <a:off x="1719263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2" name="Line 46"/>
            <p:cNvSpPr>
              <a:spLocks noChangeShapeType="1"/>
            </p:cNvSpPr>
            <p:nvPr/>
          </p:nvSpPr>
          <p:spPr bwMode="auto">
            <a:xfrm>
              <a:off x="1808163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3" name="Line 47"/>
            <p:cNvSpPr>
              <a:spLocks noChangeShapeType="1"/>
            </p:cNvSpPr>
            <p:nvPr/>
          </p:nvSpPr>
          <p:spPr bwMode="auto">
            <a:xfrm>
              <a:off x="1897063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4" name="Line 49"/>
            <p:cNvSpPr>
              <a:spLocks noChangeShapeType="1"/>
            </p:cNvSpPr>
            <p:nvPr/>
          </p:nvSpPr>
          <p:spPr bwMode="auto">
            <a:xfrm>
              <a:off x="1989138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5" name="Line 50"/>
            <p:cNvSpPr>
              <a:spLocks noChangeShapeType="1"/>
            </p:cNvSpPr>
            <p:nvPr/>
          </p:nvSpPr>
          <p:spPr bwMode="auto">
            <a:xfrm>
              <a:off x="2073275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6" name="Line 51"/>
            <p:cNvSpPr>
              <a:spLocks noChangeShapeType="1"/>
            </p:cNvSpPr>
            <p:nvPr/>
          </p:nvSpPr>
          <p:spPr bwMode="auto">
            <a:xfrm>
              <a:off x="2162175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7" name="Line 52"/>
            <p:cNvSpPr>
              <a:spLocks noChangeShapeType="1"/>
            </p:cNvSpPr>
            <p:nvPr/>
          </p:nvSpPr>
          <p:spPr bwMode="auto">
            <a:xfrm>
              <a:off x="2251075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8" name="Line 55"/>
            <p:cNvSpPr>
              <a:spLocks noChangeShapeType="1"/>
            </p:cNvSpPr>
            <p:nvPr/>
          </p:nvSpPr>
          <p:spPr bwMode="auto">
            <a:xfrm>
              <a:off x="2339975" y="6176963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59" name="Line 56"/>
            <p:cNvSpPr>
              <a:spLocks noChangeShapeType="1"/>
            </p:cNvSpPr>
            <p:nvPr/>
          </p:nvSpPr>
          <p:spPr bwMode="auto">
            <a:xfrm>
              <a:off x="2422525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0" name="Line 57"/>
            <p:cNvSpPr>
              <a:spLocks noChangeShapeType="1"/>
            </p:cNvSpPr>
            <p:nvPr/>
          </p:nvSpPr>
          <p:spPr bwMode="auto">
            <a:xfrm>
              <a:off x="2511425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1" name="Line 58"/>
            <p:cNvSpPr>
              <a:spLocks noChangeShapeType="1"/>
            </p:cNvSpPr>
            <p:nvPr/>
          </p:nvSpPr>
          <p:spPr bwMode="auto">
            <a:xfrm>
              <a:off x="2600325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2" name="Line 60"/>
            <p:cNvSpPr>
              <a:spLocks noChangeShapeType="1"/>
            </p:cNvSpPr>
            <p:nvPr/>
          </p:nvSpPr>
          <p:spPr bwMode="auto">
            <a:xfrm>
              <a:off x="2693988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3" name="Line 61"/>
            <p:cNvSpPr>
              <a:spLocks noChangeShapeType="1"/>
            </p:cNvSpPr>
            <p:nvPr/>
          </p:nvSpPr>
          <p:spPr bwMode="auto">
            <a:xfrm>
              <a:off x="2776538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4" name="Line 62"/>
            <p:cNvSpPr>
              <a:spLocks noChangeShapeType="1"/>
            </p:cNvSpPr>
            <p:nvPr/>
          </p:nvSpPr>
          <p:spPr bwMode="auto">
            <a:xfrm>
              <a:off x="2865438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5" name="Line 63"/>
            <p:cNvSpPr>
              <a:spLocks noChangeShapeType="1"/>
            </p:cNvSpPr>
            <p:nvPr/>
          </p:nvSpPr>
          <p:spPr bwMode="auto">
            <a:xfrm>
              <a:off x="2954338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6" name="Line 66"/>
            <p:cNvSpPr>
              <a:spLocks noChangeShapeType="1"/>
            </p:cNvSpPr>
            <p:nvPr/>
          </p:nvSpPr>
          <p:spPr bwMode="auto">
            <a:xfrm rot="5400000">
              <a:off x="725488" y="421481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7" name="Line 67"/>
            <p:cNvSpPr>
              <a:spLocks noChangeShapeType="1"/>
            </p:cNvSpPr>
            <p:nvPr/>
          </p:nvSpPr>
          <p:spPr bwMode="auto">
            <a:xfrm rot="5400000">
              <a:off x="727075" y="4329113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8" name="Line 68"/>
            <p:cNvSpPr>
              <a:spLocks noChangeShapeType="1"/>
            </p:cNvSpPr>
            <p:nvPr/>
          </p:nvSpPr>
          <p:spPr bwMode="auto">
            <a:xfrm rot="5400000">
              <a:off x="727075" y="445135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69" name="Line 69"/>
            <p:cNvSpPr>
              <a:spLocks noChangeShapeType="1"/>
            </p:cNvSpPr>
            <p:nvPr/>
          </p:nvSpPr>
          <p:spPr bwMode="auto">
            <a:xfrm rot="5400000">
              <a:off x="727075" y="457517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0" name="Line 71"/>
            <p:cNvSpPr>
              <a:spLocks noChangeShapeType="1"/>
            </p:cNvSpPr>
            <p:nvPr/>
          </p:nvSpPr>
          <p:spPr bwMode="auto">
            <a:xfrm rot="5400000">
              <a:off x="727075" y="470217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1" name="Line 72"/>
            <p:cNvSpPr>
              <a:spLocks noChangeShapeType="1"/>
            </p:cNvSpPr>
            <p:nvPr/>
          </p:nvSpPr>
          <p:spPr bwMode="auto">
            <a:xfrm rot="5400000">
              <a:off x="728663" y="4816475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2" name="Line 73"/>
            <p:cNvSpPr>
              <a:spLocks noChangeShapeType="1"/>
            </p:cNvSpPr>
            <p:nvPr/>
          </p:nvSpPr>
          <p:spPr bwMode="auto">
            <a:xfrm rot="5400000">
              <a:off x="728663" y="4940300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3" name="Line 74"/>
            <p:cNvSpPr>
              <a:spLocks noChangeShapeType="1"/>
            </p:cNvSpPr>
            <p:nvPr/>
          </p:nvSpPr>
          <p:spPr bwMode="auto">
            <a:xfrm rot="5400000">
              <a:off x="728663" y="5062538"/>
              <a:ext cx="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4" name="Line 77"/>
            <p:cNvSpPr>
              <a:spLocks noChangeShapeType="1"/>
            </p:cNvSpPr>
            <p:nvPr/>
          </p:nvSpPr>
          <p:spPr bwMode="auto">
            <a:xfrm>
              <a:off x="3362325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5" name="Line 78"/>
            <p:cNvSpPr>
              <a:spLocks noChangeShapeType="1"/>
            </p:cNvSpPr>
            <p:nvPr/>
          </p:nvSpPr>
          <p:spPr bwMode="auto">
            <a:xfrm>
              <a:off x="3446463" y="6173788"/>
              <a:ext cx="0" cy="68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6" name="Line 79"/>
            <p:cNvSpPr>
              <a:spLocks noChangeShapeType="1"/>
            </p:cNvSpPr>
            <p:nvPr/>
          </p:nvSpPr>
          <p:spPr bwMode="auto">
            <a:xfrm>
              <a:off x="3535363" y="6173788"/>
              <a:ext cx="0" cy="68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77" name="Line 80"/>
            <p:cNvSpPr>
              <a:spLocks noChangeShapeType="1"/>
            </p:cNvSpPr>
            <p:nvPr/>
          </p:nvSpPr>
          <p:spPr bwMode="auto">
            <a:xfrm>
              <a:off x="3624263" y="6173788"/>
              <a:ext cx="0" cy="68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grpSp>
          <p:nvGrpSpPr>
            <p:cNvPr id="6" name="Group 81"/>
            <p:cNvGrpSpPr>
              <a:grpSpLocks/>
            </p:cNvGrpSpPr>
            <p:nvPr/>
          </p:nvGrpSpPr>
          <p:grpSpPr bwMode="auto">
            <a:xfrm>
              <a:off x="2400300" y="6172200"/>
              <a:ext cx="1588" cy="69850"/>
              <a:chOff x="2728" y="5421"/>
              <a:chExt cx="540" cy="107"/>
            </a:xfrm>
          </p:grpSpPr>
          <p:sp>
            <p:nvSpPr>
              <p:cNvPr id="117886" name="Line 82"/>
              <p:cNvSpPr>
                <a:spLocks noChangeShapeType="1"/>
              </p:cNvSpPr>
              <p:nvPr/>
            </p:nvSpPr>
            <p:spPr bwMode="auto">
              <a:xfrm>
                <a:off x="2728" y="5424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887" name="Line 83"/>
              <p:cNvSpPr>
                <a:spLocks noChangeShapeType="1"/>
              </p:cNvSpPr>
              <p:nvPr/>
            </p:nvSpPr>
            <p:spPr bwMode="auto">
              <a:xfrm>
                <a:off x="2900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888" name="Line 84"/>
              <p:cNvSpPr>
                <a:spLocks noChangeShapeType="1"/>
              </p:cNvSpPr>
              <p:nvPr/>
            </p:nvSpPr>
            <p:spPr bwMode="auto">
              <a:xfrm>
                <a:off x="3084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  <p:sp>
            <p:nvSpPr>
              <p:cNvPr id="117889" name="Line 85"/>
              <p:cNvSpPr>
                <a:spLocks noChangeShapeType="1"/>
              </p:cNvSpPr>
              <p:nvPr/>
            </p:nvSpPr>
            <p:spPr bwMode="auto">
              <a:xfrm>
                <a:off x="3268" y="5421"/>
                <a:ext cx="0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Helvetica Neue"/>
                </a:endParaRPr>
              </a:p>
            </p:txBody>
          </p:sp>
        </p:grpSp>
        <p:sp>
          <p:nvSpPr>
            <p:cNvPr id="117879" name="Text Box 86"/>
            <p:cNvSpPr txBox="1">
              <a:spLocks noChangeArrowheads="1"/>
            </p:cNvSpPr>
            <p:nvPr/>
          </p:nvSpPr>
          <p:spPr bwMode="auto">
            <a:xfrm>
              <a:off x="2274888" y="6289675"/>
              <a:ext cx="363537" cy="303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dirty="0">
                  <a:latin typeface="Helvetica Neue"/>
                </a:rPr>
                <a:t>0.5</a:t>
              </a:r>
            </a:p>
          </p:txBody>
        </p:sp>
        <p:sp>
          <p:nvSpPr>
            <p:cNvPr id="117880" name="Line 88"/>
            <p:cNvSpPr>
              <a:spLocks noChangeShapeType="1"/>
            </p:cNvSpPr>
            <p:nvPr/>
          </p:nvSpPr>
          <p:spPr bwMode="auto">
            <a:xfrm>
              <a:off x="1544638" y="6180138"/>
              <a:ext cx="0" cy="66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81" name="Line 90"/>
            <p:cNvSpPr>
              <a:spLocks noChangeShapeType="1"/>
            </p:cNvSpPr>
            <p:nvPr/>
          </p:nvSpPr>
          <p:spPr bwMode="auto">
            <a:xfrm>
              <a:off x="3065463" y="6175375"/>
              <a:ext cx="0" cy="6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82" name="Line 91"/>
            <p:cNvSpPr>
              <a:spLocks noChangeShapeType="1"/>
            </p:cNvSpPr>
            <p:nvPr/>
          </p:nvSpPr>
          <p:spPr bwMode="auto">
            <a:xfrm>
              <a:off x="3148013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83" name="Line 92"/>
            <p:cNvSpPr>
              <a:spLocks noChangeShapeType="1"/>
            </p:cNvSpPr>
            <p:nvPr/>
          </p:nvSpPr>
          <p:spPr bwMode="auto">
            <a:xfrm>
              <a:off x="3236913" y="6172200"/>
              <a:ext cx="0" cy="69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Helvetica Neue"/>
              </a:endParaRPr>
            </a:p>
          </p:txBody>
        </p:sp>
        <p:sp>
          <p:nvSpPr>
            <p:cNvPr id="117884" name="TextBox 200"/>
            <p:cNvSpPr txBox="1">
              <a:spLocks noChangeArrowheads="1"/>
            </p:cNvSpPr>
            <p:nvPr/>
          </p:nvSpPr>
          <p:spPr bwMode="auto">
            <a:xfrm>
              <a:off x="1219200" y="4127500"/>
              <a:ext cx="21336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Helvetica Neue"/>
                </a:rPr>
                <a:t>B</a:t>
              </a:r>
            </a:p>
          </p:txBody>
        </p:sp>
        <p:sp>
          <p:nvSpPr>
            <p:cNvPr id="117885" name="TextBox 201"/>
            <p:cNvSpPr txBox="1">
              <a:spLocks noChangeArrowheads="1"/>
            </p:cNvSpPr>
            <p:nvPr/>
          </p:nvSpPr>
          <p:spPr bwMode="auto">
            <a:xfrm>
              <a:off x="6197600" y="4191000"/>
              <a:ext cx="21336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Helvetica Neue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9853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Propensity Scores?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Rare outcomes and many confounders (clear advantage)</a:t>
            </a:r>
          </a:p>
          <a:p>
            <a:r>
              <a:rPr lang="en-US" dirty="0"/>
              <a:t>Explicit modeling of indications for use</a:t>
            </a:r>
          </a:p>
          <a:p>
            <a:r>
              <a:rPr lang="en-US" dirty="0" smtClean="0"/>
              <a:t>Area </a:t>
            </a:r>
            <a:r>
              <a:rPr lang="en-US" dirty="0"/>
              <a:t>of common support is </a:t>
            </a:r>
            <a:r>
              <a:rPr lang="en-US" dirty="0" smtClean="0"/>
              <a:t>explicit</a:t>
            </a:r>
          </a:p>
          <a:p>
            <a:pPr lvl="1"/>
            <a:r>
              <a:rPr lang="en-US" dirty="0" smtClean="0"/>
              <a:t>Modeling may lead to multivariable extrapolation</a:t>
            </a:r>
            <a:endParaRPr lang="en-US" dirty="0"/>
          </a:p>
          <a:p>
            <a:r>
              <a:rPr lang="en-US" dirty="0" smtClean="0"/>
              <a:t>Matching  on PS leads </a:t>
            </a:r>
            <a:r>
              <a:rPr lang="en-US" dirty="0"/>
              <a:t>to straight-forward </a:t>
            </a:r>
            <a:r>
              <a:rPr lang="en-US" dirty="0" smtClean="0"/>
              <a:t>analyses</a:t>
            </a:r>
          </a:p>
          <a:p>
            <a:pPr lvl="1"/>
            <a:r>
              <a:rPr lang="en-US" dirty="0" smtClean="0"/>
              <a:t>Intuitive appeal - easy to see balance in compared groups</a:t>
            </a:r>
            <a:endParaRPr lang="en-US" dirty="0"/>
          </a:p>
          <a:p>
            <a:pPr lvl="1"/>
            <a:r>
              <a:rPr lang="en-US" dirty="0"/>
              <a:t>Piggyback onto readers’ existing RCT assessment skills</a:t>
            </a:r>
          </a:p>
          <a:p>
            <a:r>
              <a:rPr lang="en-US" dirty="0" smtClean="0"/>
              <a:t>Robust </a:t>
            </a:r>
            <a:r>
              <a:rPr lang="en-US" dirty="0"/>
              <a:t>to model </a:t>
            </a:r>
            <a:r>
              <a:rPr lang="en-US" dirty="0" err="1"/>
              <a:t>mis</a:t>
            </a:r>
            <a:r>
              <a:rPr lang="en-US" dirty="0"/>
              <a:t>-specification (relative to single-stage)</a:t>
            </a:r>
          </a:p>
          <a:p>
            <a:r>
              <a:rPr lang="en-US" dirty="0" smtClean="0"/>
              <a:t>Natural </a:t>
            </a:r>
            <a:r>
              <a:rPr lang="en-US" dirty="0"/>
              <a:t>scale for assessing treatment effect heterogeneity (strength of indication)</a:t>
            </a:r>
          </a:p>
          <a:p>
            <a:r>
              <a:rPr lang="en-US" dirty="0"/>
              <a:t>Useful for prospective research (outcomes yet to occur)</a:t>
            </a:r>
          </a:p>
          <a:p>
            <a:r>
              <a:rPr lang="en-US" dirty="0" smtClean="0"/>
              <a:t>Offers </a:t>
            </a:r>
            <a:r>
              <a:rPr lang="en-US" dirty="0"/>
              <a:t>straight-forward approaches to address unmeasured confounding (sampled data collection/PSC sensitivity analyses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7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8153400" cy="492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745873"/>
            <a:ext cx="4191000" cy="40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762000"/>
            <a:ext cx="33718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4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69246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375" y="2438400"/>
            <a:ext cx="69532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533400"/>
            <a:ext cx="7029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6885" y="0"/>
            <a:ext cx="6347115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34330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200"/>
            <a:ext cx="2971799" cy="268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334000"/>
            <a:ext cx="29718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70599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5791200" cy="457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Variables</a:t>
            </a:r>
            <a:r>
              <a:rPr lang="en-US" sz="3600" dirty="0" smtClean="0"/>
              <a:t> in Propensity Score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3429000" cy="6248400"/>
          </a:xfrm>
        </p:spPr>
        <p:txBody>
          <a:bodyPr>
            <a:noAutofit/>
          </a:bodyPr>
          <a:lstStyle/>
          <a:p>
            <a:r>
              <a:rPr lang="en-US" sz="2200" dirty="0" smtClean="0"/>
              <a:t>Age</a:t>
            </a:r>
          </a:p>
          <a:p>
            <a:r>
              <a:rPr lang="en-US" sz="2200" dirty="0" smtClean="0"/>
              <a:t>Gender</a:t>
            </a:r>
          </a:p>
          <a:p>
            <a:r>
              <a:rPr lang="en-US" sz="2200" dirty="0" smtClean="0"/>
              <a:t>Race</a:t>
            </a:r>
          </a:p>
          <a:p>
            <a:r>
              <a:rPr lang="en-US" sz="2200" dirty="0" smtClean="0"/>
              <a:t>Height</a:t>
            </a:r>
          </a:p>
          <a:p>
            <a:r>
              <a:rPr lang="en-US" sz="2200" dirty="0" smtClean="0"/>
              <a:t>BMI</a:t>
            </a:r>
          </a:p>
          <a:p>
            <a:r>
              <a:rPr lang="en-US" sz="2200" dirty="0" smtClean="0"/>
              <a:t>Smoking</a:t>
            </a:r>
          </a:p>
          <a:p>
            <a:r>
              <a:rPr lang="en-US" sz="2200" dirty="0" err="1" smtClean="0"/>
              <a:t>FamHx</a:t>
            </a:r>
            <a:r>
              <a:rPr lang="en-US" sz="2200" dirty="0" smtClean="0"/>
              <a:t> CAD</a:t>
            </a:r>
          </a:p>
          <a:p>
            <a:r>
              <a:rPr lang="en-US" sz="2200" dirty="0" smtClean="0"/>
              <a:t>GFR (dialysis/GFR≤30)</a:t>
            </a:r>
          </a:p>
          <a:p>
            <a:r>
              <a:rPr lang="en-US" sz="2200" dirty="0" smtClean="0"/>
              <a:t>Renal failure</a:t>
            </a:r>
          </a:p>
          <a:p>
            <a:r>
              <a:rPr lang="en-US" sz="2200" dirty="0" smtClean="0"/>
              <a:t>Hypertension</a:t>
            </a:r>
          </a:p>
          <a:p>
            <a:r>
              <a:rPr lang="en-US" sz="2200" dirty="0" err="1" smtClean="0"/>
              <a:t>Dyslipidemia</a:t>
            </a:r>
            <a:endParaRPr lang="en-US" sz="2200" dirty="0" smtClean="0"/>
          </a:p>
          <a:p>
            <a:r>
              <a:rPr lang="en-US" sz="2200" dirty="0" err="1" smtClean="0"/>
              <a:t>Cerebrovascular</a:t>
            </a:r>
            <a:r>
              <a:rPr lang="en-US" sz="2200" dirty="0" smtClean="0"/>
              <a:t> disease</a:t>
            </a:r>
          </a:p>
          <a:p>
            <a:r>
              <a:rPr lang="en-US" sz="2200" dirty="0" smtClean="0"/>
              <a:t>Chronic lung disease</a:t>
            </a:r>
          </a:p>
          <a:p>
            <a:r>
              <a:rPr lang="en-US" sz="2200" dirty="0" smtClean="0"/>
              <a:t>PAD</a:t>
            </a:r>
          </a:p>
          <a:p>
            <a:r>
              <a:rPr lang="en-US" sz="2200" dirty="0" smtClean="0"/>
              <a:t>Heart failure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52800" y="685800"/>
            <a:ext cx="2743200" cy="601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Prior PCI</a:t>
            </a: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Prior MI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Angina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Ejection fraction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Urgent procedure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 vessels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Mitral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insuff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Mitral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stenosis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Aortic valve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insuff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Aortic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stenosis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/>
              <a:t>Hosp PCI </a:t>
            </a:r>
            <a:r>
              <a:rPr lang="en-US" sz="2200" dirty="0" err="1" smtClean="0"/>
              <a:t>vol</a:t>
            </a:r>
            <a:endParaRPr lang="en-US" sz="2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Hosp CABG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/>
              <a:t>Academic hosp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Urban/rural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19800" y="609600"/>
            <a:ext cx="2667000" cy="62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Diabetes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Propensity Score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3886200"/>
            <a:ext cx="556331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5334000"/>
            <a:ext cx="5563312" cy="1307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152400" y="1981200"/>
            <a:ext cx="6553200" cy="2438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PS (Predicted probability for CABG)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CABG 71.3 (IQR: 50.1-85.1)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PCI 20.3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(IQR: 9.9-44.7)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57150"/>
            <a:ext cx="83058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57150"/>
            <a:ext cx="83058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6352308" y="26670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837872" y="26670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992092" y="2057400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CABG</a:t>
            </a:r>
          </a:p>
          <a:p>
            <a:r>
              <a:rPr lang="en-US" dirty="0" smtClean="0"/>
              <a:t>0.71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70713" y="2057400"/>
            <a:ext cx="593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PCI</a:t>
            </a:r>
          </a:p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70599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112382"/>
            <a:ext cx="4876800" cy="566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72" y="76489"/>
            <a:ext cx="9085620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98" y="0"/>
            <a:ext cx="90437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in PS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</a:t>
            </a:r>
            <a:r>
              <a:rPr lang="en-US" dirty="0" smtClean="0"/>
              <a:t>alendar time not included in </a:t>
            </a:r>
            <a:r>
              <a:rPr lang="en-US" dirty="0"/>
              <a:t>propensity </a:t>
            </a:r>
            <a:r>
              <a:rPr lang="en-US" dirty="0" smtClean="0"/>
              <a:t>score</a:t>
            </a:r>
          </a:p>
          <a:p>
            <a:pPr lvl="1"/>
            <a:r>
              <a:rPr lang="en-US" dirty="0" smtClean="0"/>
              <a:t>Study time frame 2004-2007 (4 years)</a:t>
            </a:r>
          </a:p>
          <a:p>
            <a:r>
              <a:rPr lang="en-US" dirty="0"/>
              <a:t>A</a:t>
            </a:r>
            <a:r>
              <a:rPr lang="en-US" dirty="0" smtClean="0"/>
              <a:t>llows </a:t>
            </a:r>
            <a:r>
              <a:rPr lang="en-US" dirty="0"/>
              <a:t>for patients to be matched (or weighted) across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Do characteristics have different weights over time?</a:t>
            </a:r>
          </a:p>
          <a:p>
            <a:pPr lvl="1"/>
            <a:r>
              <a:rPr lang="en-US" dirty="0" smtClean="0"/>
              <a:t>Evolution of clinical practice </a:t>
            </a:r>
          </a:p>
          <a:p>
            <a:r>
              <a:rPr lang="en-US" dirty="0" smtClean="0"/>
              <a:t>Follow-up ends at </a:t>
            </a:r>
            <a:r>
              <a:rPr lang="en-US" dirty="0"/>
              <a:t>end of </a:t>
            </a:r>
            <a:r>
              <a:rPr lang="en-US" dirty="0" smtClean="0"/>
              <a:t>2008 (both </a:t>
            </a:r>
            <a:r>
              <a:rPr lang="en-US" dirty="0"/>
              <a:t>CABG and </a:t>
            </a:r>
            <a:r>
              <a:rPr lang="en-US" dirty="0" smtClean="0"/>
              <a:t>PCI)</a:t>
            </a:r>
          </a:p>
          <a:p>
            <a:r>
              <a:rPr lang="en-US" dirty="0" smtClean="0"/>
              <a:t>Follow-up:</a:t>
            </a:r>
          </a:p>
          <a:p>
            <a:pPr lvl="1"/>
            <a:r>
              <a:rPr lang="en-US" dirty="0" smtClean="0"/>
              <a:t>PCI </a:t>
            </a:r>
            <a:r>
              <a:rPr lang="en-US" dirty="0"/>
              <a:t>(median 2.53 </a:t>
            </a:r>
            <a:r>
              <a:rPr lang="en-US" dirty="0" smtClean="0"/>
              <a:t>years)</a:t>
            </a:r>
          </a:p>
          <a:p>
            <a:pPr lvl="1"/>
            <a:r>
              <a:rPr lang="en-US" dirty="0" smtClean="0"/>
              <a:t>CABG </a:t>
            </a:r>
            <a:r>
              <a:rPr lang="en-US" dirty="0"/>
              <a:t>(median 2.83 years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CABG </a:t>
            </a:r>
            <a:r>
              <a:rPr lang="en-US" dirty="0"/>
              <a:t>patients come from 0.3 years (3.6 months) earlier in the </a:t>
            </a:r>
            <a:r>
              <a:rPr lang="en-US" dirty="0" smtClean="0"/>
              <a:t>study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52400"/>
            <a:ext cx="60198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Follow-up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228600" y="304800"/>
            <a:ext cx="3048000" cy="4343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noProof="0" dirty="0" smtClean="0"/>
              <a:t>Range: 1-5 yr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noProof="0" dirty="0" smtClean="0"/>
              <a:t>Mean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400" dirty="0" smtClean="0"/>
              <a:t>Overall 2.72 yr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400" dirty="0" smtClean="0"/>
              <a:t>CABG 2.82 yr </a:t>
            </a:r>
            <a:endParaRPr lang="en-US" sz="2400" dirty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400" dirty="0"/>
              <a:t>PCI </a:t>
            </a:r>
            <a:r>
              <a:rPr lang="en-US" sz="2400" dirty="0" smtClean="0"/>
              <a:t>2.63 yr </a:t>
            </a:r>
            <a:endParaRPr lang="en-US" sz="2800" noProof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Median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Overall 2.67 yr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CABG 2.83 yr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PCI 2.53 yr</a:t>
            </a: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1050" y="838200"/>
            <a:ext cx="5221950" cy="284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152400" y="6096000"/>
            <a:ext cx="8686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86310" y="3900180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 yr = 3.6 mo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2672274" y="3687620"/>
            <a:ext cx="304800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656" y="6400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2004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826168" y="6400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2008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809927" y="5791200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57727" y="5791200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705527" y="5791200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95891" y="6400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2005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52927" y="6400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2006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373019" y="6400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2007</a:t>
            </a:r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3951514" y="4572000"/>
            <a:ext cx="9236" cy="175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3740398" y="4572000"/>
            <a:ext cx="9236" cy="175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3501900" y="4572000"/>
            <a:ext cx="9236" cy="175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505200" y="5181600"/>
            <a:ext cx="4114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962400" y="5638800"/>
            <a:ext cx="3657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62127" y="4648200"/>
            <a:ext cx="9236" cy="175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588990" y="4648200"/>
            <a:ext cx="9236" cy="175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598962" y="4532744"/>
            <a:ext cx="1545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Overall 2.67 yr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598962" y="4973904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CABG 2.83 yr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598962" y="5431104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PCI 2.53 yr</a:t>
            </a:r>
            <a:endParaRPr lang="en-US" dirty="0"/>
          </a:p>
        </p:txBody>
      </p:sp>
      <p:sp>
        <p:nvSpPr>
          <p:cNvPr id="57" name="Left Brace 56"/>
          <p:cNvSpPr/>
          <p:nvPr/>
        </p:nvSpPr>
        <p:spPr>
          <a:xfrm rot="16200000">
            <a:off x="3657600" y="6172200"/>
            <a:ext cx="152400" cy="457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3494314" y="6477000"/>
            <a:ext cx="533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3.6 m</a:t>
            </a:r>
            <a:endParaRPr lang="en-US" sz="1100" dirty="0"/>
          </a:p>
        </p:txBody>
      </p:sp>
      <p:cxnSp>
        <p:nvCxnSpPr>
          <p:cNvPr id="71" name="Straight Connector 70"/>
          <p:cNvCxnSpPr/>
          <p:nvPr/>
        </p:nvCxnSpPr>
        <p:spPr>
          <a:xfrm>
            <a:off x="6139542" y="5791200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272057" y="6400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2009</a:t>
            </a:r>
            <a:endParaRPr lang="en-US" dirty="0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3733800" y="4724400"/>
            <a:ext cx="38862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5410200" cy="715962"/>
          </a:xfrm>
        </p:spPr>
        <p:txBody>
          <a:bodyPr>
            <a:noAutofit/>
          </a:bodyPr>
          <a:lstStyle/>
          <a:p>
            <a:r>
              <a:rPr lang="en-US" sz="2800" dirty="0" smtClean="0"/>
              <a:t>Follow-up Starting 3.6 mo Earlier</a:t>
            </a:r>
            <a:endParaRPr lang="en-US" sz="28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0" y="838200"/>
            <a:ext cx="3429000" cy="57150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30-day </a:t>
            </a:r>
            <a:r>
              <a:rPr lang="en-US" sz="2400" dirty="0"/>
              <a:t>PCI mortality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/>
              <a:t>2004: </a:t>
            </a:r>
            <a:r>
              <a:rPr lang="en-US" sz="2000" dirty="0" smtClean="0"/>
              <a:t>1.2%</a:t>
            </a:r>
            <a:endParaRPr lang="en-US" sz="2000" dirty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/>
              <a:t>2008: </a:t>
            </a:r>
            <a:r>
              <a:rPr lang="en-US" sz="2000" dirty="0" smtClean="0"/>
              <a:t>1.2%</a:t>
            </a:r>
            <a:endParaRPr lang="en-US" sz="20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noProof="0" dirty="0" smtClean="0"/>
              <a:t>30-day CABG </a:t>
            </a:r>
            <a:r>
              <a:rPr lang="en-US" sz="2400" dirty="0" smtClean="0"/>
              <a:t>mortality</a:t>
            </a:r>
            <a:endParaRPr lang="en-US" sz="2400" noProof="0" dirty="0" smtClean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Premier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2004: 3.5%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2010: 2.5%</a:t>
            </a:r>
            <a:endParaRPr lang="en-US" sz="2000" dirty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Decreases ~0.2% per yr 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noProof="0" dirty="0" smtClean="0"/>
              <a:t>0.2%/yr * 0.3 yr = 0.06% 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noProof="0" dirty="0" smtClean="0"/>
              <a:t>30-day mortality from </a:t>
            </a:r>
            <a:r>
              <a:rPr lang="en-US" sz="2400" noProof="0" dirty="0" err="1" smtClean="0"/>
              <a:t>Weintraub</a:t>
            </a:r>
            <a:r>
              <a:rPr lang="en-US" sz="2400" noProof="0" dirty="0" smtClean="0"/>
              <a:t> et al.</a:t>
            </a:r>
            <a:endParaRPr lang="en-US" sz="2000" dirty="0" smtClean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/>
              <a:t>CABG: 2.07%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/>
              <a:t>PCI: 1.21%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/>
              <a:t>RR: 1.72 (1.58-1.84)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noProof="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37134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274213" y="152400"/>
            <a:ext cx="152400" cy="617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62800" y="3050432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 Days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1"/>
            <a:endCxn id="7" idx="3"/>
          </p:cNvCxnSpPr>
          <p:nvPr/>
        </p:nvCxnSpPr>
        <p:spPr>
          <a:xfrm flipH="1">
            <a:off x="6426613" y="3235098"/>
            <a:ext cx="736187" cy="34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" y="-15665"/>
            <a:ext cx="8991601" cy="687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>
            <a:stCxn id="18" idx="0"/>
          </p:cNvCxnSpPr>
          <p:nvPr/>
        </p:nvCxnSpPr>
        <p:spPr>
          <a:xfrm flipH="1" flipV="1">
            <a:off x="5599544" y="-15664"/>
            <a:ext cx="3507" cy="6383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10" idx="0"/>
          </p:cNvCxnSpPr>
          <p:nvPr/>
        </p:nvCxnSpPr>
        <p:spPr>
          <a:xfrm flipH="1" flipV="1">
            <a:off x="3200400" y="-15664"/>
            <a:ext cx="10431" cy="6383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92662" y="636779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0.69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4059462" y="636779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0.79</a:t>
            </a:r>
            <a:endParaRPr lang="en-US" sz="1100" dirty="0"/>
          </a:p>
        </p:txBody>
      </p:sp>
      <p:cxnSp>
        <p:nvCxnSpPr>
          <p:cNvPr id="14" name="Straight Connector 13"/>
          <p:cNvCxnSpPr>
            <a:stCxn id="11" idx="0"/>
          </p:cNvCxnSpPr>
          <p:nvPr/>
        </p:nvCxnSpPr>
        <p:spPr>
          <a:xfrm flipV="1">
            <a:off x="4277631" y="-15664"/>
            <a:ext cx="8041" cy="6383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84882" y="636779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0.93</a:t>
            </a:r>
            <a:endParaRPr lang="en-US" sz="1100" dirty="0"/>
          </a:p>
        </p:txBody>
      </p:sp>
      <p:cxnSp>
        <p:nvCxnSpPr>
          <p:cNvPr id="20" name="Straight Connector 19"/>
          <p:cNvCxnSpPr>
            <a:stCxn id="21" idx="0"/>
          </p:cNvCxnSpPr>
          <p:nvPr/>
        </p:nvCxnSpPr>
        <p:spPr>
          <a:xfrm flipH="1" flipV="1">
            <a:off x="3943929" y="-15664"/>
            <a:ext cx="10430" cy="6383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36190" y="636779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0.75</a:t>
            </a:r>
            <a:endParaRPr lang="en-US" sz="1100" dirty="0"/>
          </a:p>
        </p:txBody>
      </p:sp>
      <p:cxnSp>
        <p:nvCxnSpPr>
          <p:cNvPr id="22" name="Straight Connector 21"/>
          <p:cNvCxnSpPr>
            <a:stCxn id="23" idx="0"/>
          </p:cNvCxnSpPr>
          <p:nvPr/>
        </p:nvCxnSpPr>
        <p:spPr>
          <a:xfrm flipH="1" flipV="1">
            <a:off x="4572001" y="-15664"/>
            <a:ext cx="10430" cy="6383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64262" y="636779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0.82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152400" y="4953000"/>
            <a:ext cx="556260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77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Heterogeneity of Effect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609" y="1600200"/>
            <a:ext cx="722243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57150"/>
            <a:ext cx="83058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flipV="1">
            <a:off x="2837872" y="26670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40004" y="223994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230256" y="26670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92620" y="26670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971144" y="26670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02368" y="223750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03988" y="223070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75588" y="224225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28600"/>
            <a:ext cx="4905375" cy="64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3"/>
          <p:cNvSpPr txBox="1">
            <a:spLocks/>
          </p:cNvSpPr>
          <p:nvPr/>
        </p:nvSpPr>
        <p:spPr>
          <a:xfrm>
            <a:off x="457200" y="1600200"/>
            <a:ext cx="2895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Potential Unmeasured Confounders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the Propensity Score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Restriction</a:t>
            </a:r>
          </a:p>
          <a:p>
            <a:pPr lvl="1"/>
            <a:r>
              <a:rPr lang="en-US" dirty="0" smtClean="0"/>
              <a:t>Trimming</a:t>
            </a:r>
          </a:p>
          <a:p>
            <a:r>
              <a:rPr lang="en-US" dirty="0" smtClean="0"/>
              <a:t>Stratification</a:t>
            </a:r>
          </a:p>
          <a:p>
            <a:r>
              <a:rPr lang="en-US" dirty="0" smtClean="0"/>
              <a:t>Matching</a:t>
            </a:r>
          </a:p>
          <a:p>
            <a:pPr lvl="1"/>
            <a:r>
              <a:rPr lang="en-US" dirty="0" smtClean="0"/>
              <a:t>What algorithm</a:t>
            </a:r>
          </a:p>
          <a:p>
            <a:r>
              <a:rPr lang="en-US" dirty="0" smtClean="0"/>
              <a:t>Modeling</a:t>
            </a:r>
          </a:p>
          <a:p>
            <a:r>
              <a:rPr lang="en-US" dirty="0" smtClean="0"/>
              <a:t>Weighting</a:t>
            </a:r>
          </a:p>
          <a:p>
            <a:pPr lvl="1"/>
            <a:r>
              <a:rPr lang="en-US" dirty="0" smtClean="0"/>
              <a:t>IPTW</a:t>
            </a:r>
          </a:p>
          <a:p>
            <a:pPr lvl="1"/>
            <a:r>
              <a:rPr lang="en-US" dirty="0" smtClean="0"/>
              <a:t>SMR</a:t>
            </a:r>
          </a:p>
          <a:p>
            <a:pPr lvl="1"/>
            <a:r>
              <a:rPr lang="en-US" dirty="0" smtClean="0"/>
              <a:t>Matching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33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2" y="304800"/>
            <a:ext cx="909878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53" y="685800"/>
            <a:ext cx="9009147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52539"/>
            <a:ext cx="9144000" cy="4810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1249" y="0"/>
            <a:ext cx="70379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70599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6200"/>
            <a:ext cx="4267200" cy="868362"/>
          </a:xfrm>
        </p:spPr>
        <p:txBody>
          <a:bodyPr>
            <a:noAutofit/>
          </a:bodyPr>
          <a:lstStyle/>
          <a:p>
            <a:r>
              <a:rPr lang="en-US" sz="3200" dirty="0" smtClean="0"/>
              <a:t>Dr. </a:t>
            </a:r>
            <a:r>
              <a:rPr lang="en-US" sz="3200" dirty="0" err="1" smtClean="0"/>
              <a:t>Mauri’s</a:t>
            </a:r>
            <a:r>
              <a:rPr lang="en-US" sz="3200" dirty="0" smtClean="0"/>
              <a:t> Comments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75" y="0"/>
            <a:ext cx="423862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4375" y="4438650"/>
            <a:ext cx="42195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52400" y="2133600"/>
            <a:ext cx="4343400" cy="3048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Potential Unmeasured Confounders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Feasibility of procedure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 smtClean="0"/>
              <a:t>Burden of atherosclerosis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Frailty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noProof="0" dirty="0" smtClean="0"/>
              <a:t>Likelihood of adherence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Patient</a:t>
            </a:r>
            <a:r>
              <a:rPr kumimoji="0" lang="en-US" sz="2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preference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95800" y="0"/>
            <a:ext cx="4267200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95800" y="1981200"/>
            <a:ext cx="42672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95800" y="6172200"/>
            <a:ext cx="42672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84238"/>
          </a:xfrm>
        </p:spPr>
        <p:txBody>
          <a:bodyPr/>
          <a:lstStyle/>
          <a:p>
            <a:r>
              <a:rPr lang="en-US" dirty="0" smtClean="0"/>
              <a:t>Journal Club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Start with well-formed question</a:t>
            </a:r>
          </a:p>
          <a:p>
            <a:r>
              <a:rPr lang="en-US" dirty="0" smtClean="0"/>
              <a:t>PS not a single method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ifferent use of PS may produce different results</a:t>
            </a:r>
          </a:p>
          <a:p>
            <a:pPr lvl="1"/>
            <a:r>
              <a:rPr lang="en-US" dirty="0" smtClean="0"/>
              <a:t>Conduct the PS analysis different ways (and report)</a:t>
            </a:r>
          </a:p>
          <a:p>
            <a:pPr lvl="1"/>
            <a:r>
              <a:rPr lang="en-US" dirty="0" smtClean="0"/>
              <a:t>Matching/stratification/weighting/modeling/restriction</a:t>
            </a:r>
          </a:p>
          <a:p>
            <a:r>
              <a:rPr lang="en-US" dirty="0" smtClean="0"/>
              <a:t>PS not a panacea</a:t>
            </a:r>
          </a:p>
          <a:p>
            <a:pPr lvl="1"/>
            <a:r>
              <a:rPr lang="en-US" dirty="0" smtClean="0"/>
              <a:t>Unmeasured covariates may not be balanced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ensitivity analyses</a:t>
            </a:r>
          </a:p>
          <a:p>
            <a:pPr lvl="1"/>
            <a:r>
              <a:rPr lang="en-US" dirty="0" smtClean="0"/>
              <a:t>Seek enriched data for PS applications</a:t>
            </a:r>
          </a:p>
          <a:p>
            <a:pPr lvl="2"/>
            <a:r>
              <a:rPr lang="en-US" dirty="0" smtClean="0"/>
              <a:t>Linkages with clinical/patient data</a:t>
            </a:r>
          </a:p>
          <a:p>
            <a:pPr lvl="1"/>
            <a:r>
              <a:rPr lang="en-US" dirty="0" smtClean="0"/>
              <a:t>Will not solve a flawed study design</a:t>
            </a:r>
          </a:p>
          <a:p>
            <a:pPr lvl="2"/>
            <a:r>
              <a:rPr lang="en-US" dirty="0" smtClean="0"/>
              <a:t>Improper comparator</a:t>
            </a:r>
          </a:p>
          <a:p>
            <a:pPr lvl="2"/>
            <a:r>
              <a:rPr lang="en-US" dirty="0" smtClean="0"/>
              <a:t>Differential follow-up</a:t>
            </a:r>
          </a:p>
          <a:p>
            <a:pPr lvl="2"/>
            <a:r>
              <a:rPr lang="en-US" dirty="0" smtClean="0"/>
              <a:t>Immortal person-time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82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– Statins and 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228600">
              <a:spcBef>
                <a:spcPts val="0"/>
              </a:spcBef>
            </a:pPr>
            <a:r>
              <a:rPr lang="en-US" dirty="0"/>
              <a:t>Demonstrate statin effectiveness in an observational setting</a:t>
            </a:r>
          </a:p>
          <a:p>
            <a:pPr marL="457200" lvl="0" indent="-228600">
              <a:spcBef>
                <a:spcPts val="0"/>
              </a:spcBef>
            </a:pPr>
            <a:r>
              <a:rPr lang="en-US" dirty="0"/>
              <a:t>CV outcome: myocardial infarction (MI)</a:t>
            </a:r>
          </a:p>
          <a:p>
            <a:pPr lvl="0">
              <a:spcBef>
                <a:spcPts val="0"/>
              </a:spcBef>
              <a:buNone/>
            </a:pPr>
            <a:endParaRPr lang="en-US" dirty="0"/>
          </a:p>
          <a:p>
            <a:pPr marL="457200" lvl="0" indent="-228600">
              <a:spcBef>
                <a:spcPts val="0"/>
              </a:spcBef>
            </a:pPr>
            <a:r>
              <a:rPr lang="en-US" dirty="0"/>
              <a:t>Rich data source</a:t>
            </a:r>
          </a:p>
          <a:p>
            <a:pPr marL="457200" lvl="0" indent="-228600">
              <a:spcBef>
                <a:spcPts val="0"/>
              </a:spcBef>
            </a:pPr>
            <a:r>
              <a:rPr lang="en-US" dirty="0"/>
              <a:t>Propensity score matched cohort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141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 dirty="0" smtClean="0"/>
              <a:t>Propensity </a:t>
            </a:r>
            <a:r>
              <a:rPr lang="en" sz="3600" dirty="0"/>
              <a:t>Score </a:t>
            </a:r>
            <a:r>
              <a:rPr lang="en" sz="3600" dirty="0" smtClean="0"/>
              <a:t>Considerations</a:t>
            </a:r>
            <a:endParaRPr lang="en" sz="3600" dirty="0"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The propensity score can be estimated by building a multivariable regression model that predicts treatment (i.e., the exposure)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In the usual case of dichotomous treatment (treated vs untreated or treatment A vs treatment </a:t>
            </a:r>
            <a:r>
              <a:rPr lang="en" dirty="0" smtClean="0"/>
              <a:t>B), </a:t>
            </a:r>
            <a:r>
              <a:rPr lang="en" dirty="0"/>
              <a:t>a logistic regression model is most often used</a:t>
            </a: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4495800"/>
            <a:ext cx="7002600" cy="5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97576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Propensity Score Model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72700" y="1243800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More generalized models are available for categorical, ordinal, or continuous exposures</a:t>
            </a:r>
          </a:p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Propensity score analyses control for factors that are included in the propensity score model</a:t>
            </a:r>
          </a:p>
          <a:p>
            <a:pPr marL="457200" lvl="0" indent="-393700" rtl="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The selection of variables to be included in the propensity score model involves both predictors of treatment and risk factors for the outcome</a:t>
            </a:r>
          </a:p>
          <a:p>
            <a:pPr marL="914400" lvl="1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All </a:t>
            </a:r>
            <a:r>
              <a:rPr lang="en" sz="2600" dirty="0" smtClean="0"/>
              <a:t>need </a:t>
            </a:r>
            <a:r>
              <a:rPr lang="en" sz="2600" dirty="0"/>
              <a:t>to be pre-treatment variables since controlling for a consequence of treatment would introduce a bias</a:t>
            </a:r>
          </a:p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Also consider potential interaction between predictors of treatment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65754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Propensity Score Model, cont.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72700" y="12104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A first set of variables that might be candidates for inclusion would include the “usual suspects” 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000" dirty="0"/>
              <a:t>Age, gender, and time factors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Indications and contraindications for the therapy should be considered for inclusion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Risk factors for the outcome might next be considered 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In administrative data sets, variables that </a:t>
            </a:r>
            <a:r>
              <a:rPr lang="en" sz="2400" dirty="0" smtClean="0"/>
              <a:t>indicate: </a:t>
            </a:r>
            <a:endParaRPr lang="en" sz="2400" dirty="0"/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000" dirty="0"/>
              <a:t>health care </a:t>
            </a:r>
            <a:r>
              <a:rPr lang="en" sz="2000" dirty="0" smtClean="0"/>
              <a:t>utilization</a:t>
            </a:r>
          </a:p>
          <a:p>
            <a:pPr marL="1314450" lvl="2" indent="-355600">
              <a:spcBef>
                <a:spcPts val="0"/>
              </a:spcBef>
              <a:buClrTx/>
            </a:pPr>
            <a:r>
              <a:rPr lang="en" sz="1800" dirty="0" smtClean="0"/>
              <a:t>counts </a:t>
            </a:r>
            <a:r>
              <a:rPr lang="en" sz="1800" dirty="0"/>
              <a:t>of numbers of drugs dispensed or number of visits to a </a:t>
            </a:r>
            <a:r>
              <a:rPr lang="en" sz="1800" dirty="0" smtClean="0"/>
              <a:t>physician</a:t>
            </a:r>
            <a:endParaRPr lang="en" sz="1800" dirty="0"/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000" dirty="0"/>
              <a:t>Infrastructure </a:t>
            </a:r>
            <a:r>
              <a:rPr lang="en" sz="2000" dirty="0" smtClean="0"/>
              <a:t>variables</a:t>
            </a:r>
          </a:p>
          <a:p>
            <a:pPr marL="1314450" lvl="2" indent="-355600">
              <a:spcBef>
                <a:spcPts val="0"/>
              </a:spcBef>
              <a:buClrTx/>
            </a:pPr>
            <a:r>
              <a:rPr lang="en" sz="1800" dirty="0" smtClean="0"/>
              <a:t>admission </a:t>
            </a:r>
            <a:r>
              <a:rPr lang="en" sz="1800" dirty="0"/>
              <a:t>mode if hospitalized, time from symptoms to </a:t>
            </a:r>
            <a:r>
              <a:rPr lang="en" sz="1800" dirty="0" smtClean="0"/>
              <a:t>treatment</a:t>
            </a:r>
            <a:endParaRPr lang="en" sz="1800" dirty="0"/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000" dirty="0" smtClean="0"/>
              <a:t>Region variables (carefully)</a:t>
            </a:r>
            <a:endParaRPr lang="en" sz="2000" dirty="0"/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000" dirty="0"/>
              <a:t>Socioeconomics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3560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Propensity Score Model, cont.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72700" y="1295400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/>
              <a:t>Empiric approach to variable selection:</a:t>
            </a:r>
          </a:p>
          <a:p>
            <a:pPr marL="914400" lvl="1" indent="-361950" rtl="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/>
              <a:t>Inclusion of variables </a:t>
            </a:r>
            <a:r>
              <a:rPr lang="en" dirty="0" smtClean="0"/>
              <a:t>that predict treatment</a:t>
            </a:r>
          </a:p>
          <a:p>
            <a:pPr marL="1314450" lvl="2" indent="-361950">
              <a:spcBef>
                <a:spcPts val="0"/>
              </a:spcBef>
              <a:buClrTx/>
            </a:pPr>
            <a:r>
              <a:rPr lang="en-US" sz="2000" dirty="0" smtClean="0"/>
              <a:t>S</a:t>
            </a:r>
            <a:r>
              <a:rPr lang="en" sz="2000" dirty="0" smtClean="0"/>
              <a:t>uch as odds ratio, c-statistic</a:t>
            </a:r>
          </a:p>
          <a:p>
            <a:pPr marL="914400" lvl="1" indent="-361950">
              <a:spcBef>
                <a:spcPts val="0"/>
              </a:spcBef>
              <a:buClrTx/>
            </a:pPr>
            <a:r>
              <a:rPr lang="en" dirty="0" smtClean="0"/>
              <a:t>Even if </a:t>
            </a:r>
            <a:r>
              <a:rPr lang="en" dirty="0"/>
              <a:t>unknown </a:t>
            </a:r>
            <a:r>
              <a:rPr lang="en" dirty="0" smtClean="0"/>
              <a:t>mechanism</a:t>
            </a:r>
            <a:endParaRPr lang="en" dirty="0"/>
          </a:p>
          <a:p>
            <a:pPr marL="914400" lvl="1" indent="-36195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/>
              <a:t>Consider also bias formula (Bross, 1966) 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 smtClean="0"/>
              <a:t>Include </a:t>
            </a:r>
            <a:r>
              <a:rPr lang="en" dirty="0"/>
              <a:t>all available variables </a:t>
            </a:r>
            <a:r>
              <a:rPr lang="en" dirty="0" smtClean="0"/>
              <a:t>(full </a:t>
            </a:r>
            <a:r>
              <a:rPr lang="en" dirty="0"/>
              <a:t>kitchen </a:t>
            </a:r>
            <a:r>
              <a:rPr lang="en" dirty="0" smtClean="0"/>
              <a:t>sink model)</a:t>
            </a:r>
            <a:endParaRPr lang="en" dirty="0"/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/>
              <a:t>M</a:t>
            </a:r>
            <a:r>
              <a:rPr lang="en" dirty="0" smtClean="0"/>
              <a:t>odeling constraints </a:t>
            </a:r>
            <a:r>
              <a:rPr lang="en" dirty="0"/>
              <a:t>limit the number of </a:t>
            </a:r>
            <a:r>
              <a:rPr lang="en" dirty="0" smtClean="0"/>
              <a:t>variables</a:t>
            </a:r>
          </a:p>
          <a:p>
            <a:pPr marL="857250" lvl="1" indent="-381000">
              <a:spcBef>
                <a:spcPts val="0"/>
              </a:spcBef>
              <a:buClrTx/>
            </a:pPr>
            <a:r>
              <a:rPr lang="en" dirty="0" smtClean="0"/>
              <a:t>1/8 </a:t>
            </a:r>
            <a:r>
              <a:rPr lang="en" dirty="0"/>
              <a:t>- 1/10 as </a:t>
            </a:r>
            <a:r>
              <a:rPr lang="en" dirty="0" smtClean="0"/>
              <a:t>patients </a:t>
            </a:r>
            <a:r>
              <a:rPr lang="en" dirty="0"/>
              <a:t>who receive </a:t>
            </a:r>
            <a:r>
              <a:rPr lang="en" dirty="0" smtClean="0"/>
              <a:t>therapy </a:t>
            </a:r>
            <a:endParaRPr lang="en" dirty="0"/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/>
              <a:t>Data on missing variables can be obtained from a sample of study subjects, or from an outside reference population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47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96483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Bias Formula (Bross, 1966)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72700" y="1362825"/>
            <a:ext cx="8418600" cy="2446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Determine how much each variable can bias the exposure-outcome (or X-Y) association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Order variables according to bias ranking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Choose top N variables</a:t>
            </a:r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00" y="4256925"/>
            <a:ext cx="4247000" cy="10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700" y="4111650"/>
            <a:ext cx="3162300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52725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Propensity Score Model Evaluation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Discrimination of the propensity score model </a:t>
            </a:r>
            <a:r>
              <a:rPr lang="en" sz="2400" dirty="0" smtClean="0"/>
              <a:t>may be measured </a:t>
            </a:r>
            <a:r>
              <a:rPr lang="en" sz="2400" dirty="0"/>
              <a:t>by the area under the receiver operating characteristics (ROC) curve or c-statistic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P</a:t>
            </a:r>
            <a:r>
              <a:rPr lang="en" sz="2400" dirty="0" smtClean="0"/>
              <a:t>robability </a:t>
            </a:r>
            <a:r>
              <a:rPr lang="en" sz="2400" dirty="0"/>
              <a:t>that two subjects, </a:t>
            </a:r>
            <a:r>
              <a:rPr lang="en" sz="2400" dirty="0" smtClean="0"/>
              <a:t>drawn at random (one treated, one comparator), </a:t>
            </a:r>
            <a:r>
              <a:rPr lang="en" sz="2400" dirty="0"/>
              <a:t>will be correctly identified as treated </a:t>
            </a:r>
            <a:r>
              <a:rPr lang="en" sz="2400" dirty="0" smtClean="0"/>
              <a:t>or comparator </a:t>
            </a:r>
            <a:r>
              <a:rPr lang="en" sz="2400" dirty="0"/>
              <a:t>according to </a:t>
            </a:r>
            <a:r>
              <a:rPr lang="en" sz="2400" dirty="0" smtClean="0"/>
              <a:t>the </a:t>
            </a:r>
            <a:r>
              <a:rPr lang="en" sz="2400" dirty="0"/>
              <a:t>model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 smtClean="0"/>
              <a:t>Ranges </a:t>
            </a:r>
            <a:r>
              <a:rPr lang="en" sz="2400" dirty="0"/>
              <a:t>between 0.5, indicating a model that performs no better than chance at </a:t>
            </a:r>
            <a:r>
              <a:rPr lang="en" sz="2400" dirty="0" smtClean="0"/>
              <a:t>discriminating treatment </a:t>
            </a:r>
            <a:r>
              <a:rPr lang="en" sz="2400" dirty="0"/>
              <a:t>and 1.0, a model </a:t>
            </a:r>
            <a:r>
              <a:rPr lang="en" sz="2400" dirty="0" smtClean="0"/>
              <a:t>that </a:t>
            </a:r>
            <a:r>
              <a:rPr lang="en" sz="2400" dirty="0"/>
              <a:t>always </a:t>
            </a:r>
            <a:r>
              <a:rPr lang="en" sz="2400" dirty="0" smtClean="0"/>
              <a:t>correctly distinguishes </a:t>
            </a:r>
            <a:r>
              <a:rPr lang="en" sz="2400" dirty="0"/>
              <a:t>subjects </a:t>
            </a:r>
            <a:r>
              <a:rPr lang="en" sz="2400" dirty="0" smtClean="0"/>
              <a:t>receiving treatment from comparators </a:t>
            </a:r>
            <a:endParaRPr lang="en" sz="2400" dirty="0"/>
          </a:p>
          <a:p>
            <a:pPr marL="457200" lvl="0" indent="-381000" rtl="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400" dirty="0"/>
              <a:t>Higher c-statistic indicates more discrimination</a:t>
            </a:r>
          </a:p>
          <a:p>
            <a:pPr marL="914400" lvl="1" indent="-3810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dirty="0"/>
              <a:t>Not necessarily </a:t>
            </a:r>
            <a:r>
              <a:rPr lang="en" sz="2400" dirty="0" smtClean="0"/>
              <a:t>better!</a:t>
            </a:r>
          </a:p>
          <a:p>
            <a:pPr marL="514350" indent="-381000">
              <a:spcBef>
                <a:spcPts val="0"/>
              </a:spcBef>
              <a:buClrTx/>
            </a:pPr>
            <a:r>
              <a:rPr lang="en" sz="2400" dirty="0" smtClean="0"/>
              <a:t>Consider balance metrics</a:t>
            </a:r>
            <a:endParaRPr lang="en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49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33239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9475" y="1656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Statins and MI: RCT Results</a:t>
            </a:r>
            <a:endParaRPr lang="en" dirty="0"/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73137"/>
            <a:ext cx="9074100" cy="25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5162" y="3322637"/>
            <a:ext cx="4578299" cy="353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18470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Data Source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Fallon Community Health Plan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Central Massachusetts HMO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~200,000 members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Claims Data available on: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Enrollment (age, sex, date)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Ambulatory care visits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Hospitalization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Pharmacy dispensings (drug &amp; quantity)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</a:pPr>
            <a:r>
              <a:rPr lang="en"/>
              <a:t>Laboratory tests (tests &amp; results)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51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89089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319475" y="4737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Data from Fallon (Members with LDL&gt;130) </a:t>
            </a: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219200"/>
            <a:ext cx="8382000" cy="537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74784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/>
        </p:nvSpPr>
        <p:spPr>
          <a:xfrm>
            <a:off x="947737" y="104775"/>
            <a:ext cx="7656600" cy="628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3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Schematic Representation of Study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1651000" y="1863725"/>
            <a:ext cx="6400800" cy="457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Shape 165"/>
          <p:cNvCxnSpPr/>
          <p:nvPr/>
        </p:nvCxnSpPr>
        <p:spPr>
          <a:xfrm>
            <a:off x="2159000" y="1635125"/>
            <a:ext cx="0" cy="914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6" name="Shape 166"/>
          <p:cNvSpPr txBox="1"/>
          <p:nvPr/>
        </p:nvSpPr>
        <p:spPr>
          <a:xfrm>
            <a:off x="1320800" y="1339850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1993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2387600" y="1336675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1994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3479800" y="1336675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1995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4546600" y="1336675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1996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5613400" y="1336675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1997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6654800" y="1336675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1998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7670800" y="1336675"/>
            <a:ext cx="64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1999</a:t>
            </a:r>
          </a:p>
        </p:txBody>
      </p:sp>
      <p:cxnSp>
        <p:nvCxnSpPr>
          <p:cNvPr id="173" name="Shape 173"/>
          <p:cNvCxnSpPr/>
          <p:nvPr/>
        </p:nvCxnSpPr>
        <p:spPr>
          <a:xfrm>
            <a:off x="2692400" y="1711325"/>
            <a:ext cx="0" cy="80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74" name="Shape 174"/>
          <p:cNvSpPr/>
          <p:nvPr/>
        </p:nvSpPr>
        <p:spPr>
          <a:xfrm>
            <a:off x="304800" y="4457700"/>
            <a:ext cx="1828800" cy="60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of 9 Blocks</a:t>
            </a:r>
          </a:p>
        </p:txBody>
      </p:sp>
      <p:cxnSp>
        <p:nvCxnSpPr>
          <p:cNvPr id="175" name="Shape 175"/>
          <p:cNvCxnSpPr/>
          <p:nvPr/>
        </p:nvCxnSpPr>
        <p:spPr>
          <a:xfrm>
            <a:off x="3244850" y="1635125"/>
            <a:ext cx="0" cy="914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6" name="Shape 176"/>
          <p:cNvCxnSpPr/>
          <p:nvPr/>
        </p:nvCxnSpPr>
        <p:spPr>
          <a:xfrm>
            <a:off x="4311650" y="1635125"/>
            <a:ext cx="0" cy="914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7" name="Shape 177"/>
          <p:cNvCxnSpPr/>
          <p:nvPr/>
        </p:nvCxnSpPr>
        <p:spPr>
          <a:xfrm>
            <a:off x="5378450" y="1635125"/>
            <a:ext cx="0" cy="914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8" name="Shape 178"/>
          <p:cNvCxnSpPr/>
          <p:nvPr/>
        </p:nvCxnSpPr>
        <p:spPr>
          <a:xfrm>
            <a:off x="6445250" y="1635125"/>
            <a:ext cx="0" cy="914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9" name="Shape 179"/>
          <p:cNvCxnSpPr/>
          <p:nvPr/>
        </p:nvCxnSpPr>
        <p:spPr>
          <a:xfrm>
            <a:off x="7512050" y="1635125"/>
            <a:ext cx="0" cy="914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80" name="Shape 180"/>
          <p:cNvCxnSpPr/>
          <p:nvPr/>
        </p:nvCxnSpPr>
        <p:spPr>
          <a:xfrm>
            <a:off x="3721100" y="1711325"/>
            <a:ext cx="0" cy="80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81" name="Shape 181"/>
          <p:cNvCxnSpPr/>
          <p:nvPr/>
        </p:nvCxnSpPr>
        <p:spPr>
          <a:xfrm>
            <a:off x="4787900" y="1711325"/>
            <a:ext cx="0" cy="80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82" name="Shape 182"/>
          <p:cNvCxnSpPr/>
          <p:nvPr/>
        </p:nvCxnSpPr>
        <p:spPr>
          <a:xfrm>
            <a:off x="5892800" y="1711325"/>
            <a:ext cx="0" cy="80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83" name="Shape 183"/>
          <p:cNvCxnSpPr/>
          <p:nvPr/>
        </p:nvCxnSpPr>
        <p:spPr>
          <a:xfrm>
            <a:off x="6978650" y="1711325"/>
            <a:ext cx="0" cy="80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84" name="Shape 184"/>
          <p:cNvSpPr txBox="1"/>
          <p:nvPr/>
        </p:nvSpPr>
        <p:spPr>
          <a:xfrm>
            <a:off x="3200400" y="2868611"/>
            <a:ext cx="5791200" cy="3852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Index date (statin dispensing or random visit)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Apply eligibility criteria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Member ≥ 1 year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LDL, HDL, TG in 6 months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≥ 1 physician visit in block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PAD dx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current statin user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Estimate propensity score (statin initiation)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Unconditional logistic regression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Match statin initiators with non-initiators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Within 0.01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Repeat for all blocks of time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arenR"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Follow matched cohorts for incident MI 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2171700" y="5426075"/>
            <a:ext cx="914400" cy="34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2nd/94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2362200" y="4419600"/>
            <a:ext cx="533400" cy="762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Shape 187"/>
          <p:cNvCxnSpPr/>
          <p:nvPr/>
        </p:nvCxnSpPr>
        <p:spPr>
          <a:xfrm rot="10800000" flipH="1">
            <a:off x="2895600" y="4795798"/>
            <a:ext cx="304800" cy="4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88" name="Shape 188"/>
          <p:cNvSpPr/>
          <p:nvPr/>
        </p:nvSpPr>
        <p:spPr>
          <a:xfrm>
            <a:off x="1473200" y="1866900"/>
            <a:ext cx="152400" cy="4572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Shape 189"/>
          <p:cNvSpPr txBox="1"/>
          <p:nvPr/>
        </p:nvSpPr>
        <p:spPr>
          <a:xfrm>
            <a:off x="387350" y="1789111"/>
            <a:ext cx="1146300" cy="651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~35,000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Members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1905000" y="762000"/>
            <a:ext cx="4954500" cy="406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Fallon members with any LDL &gt; 130 mg/dl</a:t>
            </a:r>
          </a:p>
        </p:txBody>
      </p:sp>
      <p:cxnSp>
        <p:nvCxnSpPr>
          <p:cNvPr id="191" name="Shape 191"/>
          <p:cNvCxnSpPr>
            <a:endCxn id="189" idx="1"/>
          </p:cNvCxnSpPr>
          <p:nvPr/>
        </p:nvCxnSpPr>
        <p:spPr>
          <a:xfrm flipH="1">
            <a:off x="387350" y="965311"/>
            <a:ext cx="1517700" cy="1149299"/>
          </a:xfrm>
          <a:prstGeom prst="bentConnector3">
            <a:avLst>
              <a:gd name="adj1" fmla="val 11569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92" name="Shape 192"/>
          <p:cNvCxnSpPr/>
          <p:nvPr/>
        </p:nvCxnSpPr>
        <p:spPr>
          <a:xfrm rot="5400000">
            <a:off x="1941511" y="3428912"/>
            <a:ext cx="1677900" cy="303300"/>
          </a:xfrm>
          <a:prstGeom prst="bentConnector3">
            <a:avLst>
              <a:gd name="adj1" fmla="val 10811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93" name="Shape 193"/>
          <p:cNvSpPr/>
          <p:nvPr/>
        </p:nvSpPr>
        <p:spPr>
          <a:xfrm rot="-5400000">
            <a:off x="2857500" y="2400300"/>
            <a:ext cx="152400" cy="5334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Shape 194"/>
          <p:cNvSpPr/>
          <p:nvPr/>
        </p:nvSpPr>
        <p:spPr>
          <a:xfrm rot="-5400000">
            <a:off x="2057400" y="2209800"/>
            <a:ext cx="228600" cy="9906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Shape 195"/>
          <p:cNvSpPr txBox="1"/>
          <p:nvPr/>
        </p:nvSpPr>
        <p:spPr>
          <a:xfrm>
            <a:off x="304800" y="3562350"/>
            <a:ext cx="1859100" cy="711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Require 1 year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Enrollment</a:t>
            </a:r>
          </a:p>
        </p:txBody>
      </p:sp>
      <p:cxnSp>
        <p:nvCxnSpPr>
          <p:cNvPr id="196" name="Shape 196"/>
          <p:cNvCxnSpPr/>
          <p:nvPr/>
        </p:nvCxnSpPr>
        <p:spPr>
          <a:xfrm flipH="1">
            <a:off x="1235011" y="2817811"/>
            <a:ext cx="935100" cy="744600"/>
          </a:xfrm>
          <a:prstGeom prst="bentConnector3">
            <a:avLst>
              <a:gd name="adj1" fmla="val 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800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6712"/>
            <a:ext cx="9144000" cy="60053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790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/>
        </p:nvSpPr>
        <p:spPr>
          <a:xfrm>
            <a:off x="685800" y="3048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Shape 207"/>
          <p:cNvSpPr txBox="1"/>
          <p:nvPr/>
        </p:nvSpPr>
        <p:spPr>
          <a:xfrm>
            <a:off x="381000" y="5029200"/>
            <a:ext cx="8400900" cy="1097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+Risk Factors: age (45M, 55F), diabetes, smoking, HTN, low HDL,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family history of premature CHD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-Risk Factor: high HDL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555625" y="1030287"/>
            <a:ext cx="2486100" cy="485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Risk Category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2836861" y="1030287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3421062" y="1030287"/>
            <a:ext cx="2371800" cy="441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LDL to Initiate 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3421062" y="1446212"/>
            <a:ext cx="1309800" cy="441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Drug Tx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4651375" y="1446212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6026150" y="1030287"/>
            <a:ext cx="2238300" cy="485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LDL Goal of 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6026150" y="1446212"/>
            <a:ext cx="1309800" cy="441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Drug Tx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7258050" y="1446212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457200" y="990600"/>
            <a:ext cx="28590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Shape 217"/>
          <p:cNvSpPr txBox="1"/>
          <p:nvPr/>
        </p:nvSpPr>
        <p:spPr>
          <a:xfrm>
            <a:off x="3316287" y="1016000"/>
            <a:ext cx="14400" cy="3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Shape 218"/>
          <p:cNvSpPr txBox="1"/>
          <p:nvPr/>
        </p:nvSpPr>
        <p:spPr>
          <a:xfrm>
            <a:off x="3316287" y="990600"/>
            <a:ext cx="270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3343275" y="990600"/>
            <a:ext cx="25860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Shape 220"/>
          <p:cNvSpPr txBox="1"/>
          <p:nvPr/>
        </p:nvSpPr>
        <p:spPr>
          <a:xfrm>
            <a:off x="5929312" y="990600"/>
            <a:ext cx="255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Shape 221"/>
          <p:cNvSpPr txBox="1"/>
          <p:nvPr/>
        </p:nvSpPr>
        <p:spPr>
          <a:xfrm>
            <a:off x="5954712" y="990600"/>
            <a:ext cx="2579699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Shape 222"/>
          <p:cNvSpPr txBox="1"/>
          <p:nvPr/>
        </p:nvSpPr>
        <p:spPr>
          <a:xfrm>
            <a:off x="3316287" y="1019175"/>
            <a:ext cx="14400" cy="831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Shape 223"/>
          <p:cNvSpPr txBox="1"/>
          <p:nvPr/>
        </p:nvSpPr>
        <p:spPr>
          <a:xfrm>
            <a:off x="555625" y="1871661"/>
            <a:ext cx="22605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CHD and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2613025" y="1871661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555625" y="2286000"/>
            <a:ext cx="27399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&lt;2 Risk Factors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3089275" y="2286000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4222750" y="1860550"/>
            <a:ext cx="423900" cy="531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Noto Sans Symbols"/>
              <a:buNone/>
            </a:pPr>
            <a:r>
              <a:rPr lang="en" sz="2900" b="0" i="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≥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4421187" y="1900236"/>
            <a:ext cx="7809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190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5027612" y="1900236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6821486" y="1871661"/>
            <a:ext cx="9969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&lt;160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7639050" y="1871661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457200" y="1851025"/>
            <a:ext cx="2859000" cy="1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Shape 233"/>
          <p:cNvSpPr txBox="1"/>
          <p:nvPr/>
        </p:nvSpPr>
        <p:spPr>
          <a:xfrm>
            <a:off x="3316287" y="1851025"/>
            <a:ext cx="14400" cy="1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Shape 234"/>
          <p:cNvSpPr txBox="1"/>
          <p:nvPr/>
        </p:nvSpPr>
        <p:spPr>
          <a:xfrm>
            <a:off x="3330575" y="1851025"/>
            <a:ext cx="2598600" cy="1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Shape 235"/>
          <p:cNvSpPr txBox="1"/>
          <p:nvPr/>
        </p:nvSpPr>
        <p:spPr>
          <a:xfrm>
            <a:off x="5929312" y="1851025"/>
            <a:ext cx="12600" cy="1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5942012" y="1851025"/>
            <a:ext cx="2592299" cy="1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Shape 237"/>
          <p:cNvSpPr txBox="1"/>
          <p:nvPr/>
        </p:nvSpPr>
        <p:spPr>
          <a:xfrm>
            <a:off x="3316287" y="1863725"/>
            <a:ext cx="14400" cy="831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Shape 238"/>
          <p:cNvSpPr txBox="1"/>
          <p:nvPr/>
        </p:nvSpPr>
        <p:spPr>
          <a:xfrm>
            <a:off x="555625" y="2703511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4625975" y="2703511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7231061" y="2703511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3316287" y="2695575"/>
            <a:ext cx="14400" cy="415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Shape 242"/>
          <p:cNvSpPr txBox="1"/>
          <p:nvPr/>
        </p:nvSpPr>
        <p:spPr>
          <a:xfrm>
            <a:off x="555625" y="3121025"/>
            <a:ext cx="22605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CHD and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2613025" y="3121025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555625" y="3525837"/>
            <a:ext cx="423900" cy="531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Noto Sans Symbols"/>
              <a:buNone/>
            </a:pPr>
            <a:r>
              <a:rPr lang="en" sz="2900" b="0" i="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≥</a:t>
            </a:r>
          </a:p>
        </p:txBody>
      </p:sp>
      <p:sp>
        <p:nvSpPr>
          <p:cNvPr id="245" name="Shape 245"/>
          <p:cNvSpPr txBox="1"/>
          <p:nvPr/>
        </p:nvSpPr>
        <p:spPr>
          <a:xfrm>
            <a:off x="754062" y="3565525"/>
            <a:ext cx="25257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Risk Factors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3074986" y="3565525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4171950" y="3109911"/>
            <a:ext cx="423900" cy="531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Noto Sans Symbols"/>
              <a:buNone/>
            </a:pPr>
            <a:r>
              <a:rPr lang="en" sz="2900" b="0" i="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≥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4371975" y="3148011"/>
            <a:ext cx="8841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160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5078412" y="3148011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6821486" y="3121025"/>
            <a:ext cx="9969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&lt;130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7639050" y="3121025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3316287" y="3111500"/>
            <a:ext cx="14400" cy="860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Shape 253"/>
          <p:cNvSpPr txBox="1"/>
          <p:nvPr/>
        </p:nvSpPr>
        <p:spPr>
          <a:xfrm>
            <a:off x="555625" y="3979862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4625975" y="3979862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7231061" y="3979862"/>
            <a:ext cx="2652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3316287" y="3971925"/>
            <a:ext cx="14400" cy="414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Shape 257"/>
          <p:cNvSpPr txBox="1"/>
          <p:nvPr/>
        </p:nvSpPr>
        <p:spPr>
          <a:xfrm>
            <a:off x="555625" y="4394200"/>
            <a:ext cx="18051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CHD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2168525" y="4394200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4216400" y="4394200"/>
            <a:ext cx="9969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&gt;130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5033962" y="4394200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6827836" y="4384675"/>
            <a:ext cx="423900" cy="531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Noto Sans Symbols"/>
              <a:buNone/>
            </a:pPr>
            <a:r>
              <a:rPr lang="en" sz="2900" b="0" i="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≤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7027861" y="4422775"/>
            <a:ext cx="780900" cy="4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9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7632700" y="4422775"/>
            <a:ext cx="241200" cy="5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29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457200" y="4830762"/>
            <a:ext cx="2859000" cy="27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Shape 265"/>
          <p:cNvSpPr txBox="1"/>
          <p:nvPr/>
        </p:nvSpPr>
        <p:spPr>
          <a:xfrm>
            <a:off x="3316287" y="4386262"/>
            <a:ext cx="14400" cy="444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3316287" y="4830762"/>
            <a:ext cx="27000" cy="27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3343275" y="4830762"/>
            <a:ext cx="2586000" cy="27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/>
          <p:cNvSpPr txBox="1"/>
          <p:nvPr/>
        </p:nvSpPr>
        <p:spPr>
          <a:xfrm>
            <a:off x="5929312" y="4830762"/>
            <a:ext cx="25500" cy="27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Shape 269"/>
          <p:cNvSpPr txBox="1"/>
          <p:nvPr/>
        </p:nvSpPr>
        <p:spPr>
          <a:xfrm>
            <a:off x="5954712" y="4830762"/>
            <a:ext cx="2579699" cy="27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Shape 270"/>
          <p:cNvSpPr txBox="1"/>
          <p:nvPr/>
        </p:nvSpPr>
        <p:spPr>
          <a:xfrm>
            <a:off x="555625" y="4857750"/>
            <a:ext cx="147600" cy="31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lang="en" sz="17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4038600" y="6172200"/>
            <a:ext cx="3333900" cy="366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NCEP ATP II guidelines (1993)</a:t>
            </a:r>
          </a:p>
        </p:txBody>
      </p:sp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319475" y="1656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Guidelines, </a:t>
            </a:r>
            <a:r>
              <a:rPr lang="en" dirty="0"/>
              <a:t>Clinical </a:t>
            </a:r>
            <a:r>
              <a:rPr lang="en" dirty="0" smtClean="0"/>
              <a:t>Practice: Patient Selection</a:t>
            </a:r>
            <a:endParaRPr lang="e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75601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Shape 4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52400"/>
            <a:ext cx="8036434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303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hape 2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3050" y="2027236"/>
            <a:ext cx="6097500" cy="40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Shape 2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50" y="419100"/>
            <a:ext cx="8534400" cy="6070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 txBox="1"/>
          <p:nvPr/>
        </p:nvSpPr>
        <p:spPr>
          <a:xfrm>
            <a:off x="5105400" y="1125537"/>
            <a:ext cx="2981400" cy="822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111% (46%-204%)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Risk Increase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5029200" y="4979987"/>
            <a:ext cx="28623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Statin Non-Initiators</a:t>
            </a:r>
          </a:p>
        </p:txBody>
      </p:sp>
      <p:sp>
        <p:nvSpPr>
          <p:cNvPr id="287" name="Shape 287"/>
          <p:cNvSpPr txBox="1"/>
          <p:nvPr/>
        </p:nvSpPr>
        <p:spPr>
          <a:xfrm>
            <a:off x="2057400" y="3227386"/>
            <a:ext cx="22002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Statin Initiators</a:t>
            </a:r>
          </a:p>
        </p:txBody>
      </p:sp>
      <p:sp>
        <p:nvSpPr>
          <p:cNvPr id="288" name="Shape 288"/>
          <p:cNvSpPr txBox="1"/>
          <p:nvPr/>
        </p:nvSpPr>
        <p:spPr>
          <a:xfrm>
            <a:off x="3243261" y="6448425"/>
            <a:ext cx="29814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Months of Follow-Up</a:t>
            </a:r>
          </a:p>
        </p:txBody>
      </p:sp>
      <p:sp>
        <p:nvSpPr>
          <p:cNvPr id="289" name="Shape 289"/>
          <p:cNvSpPr txBox="1"/>
          <p:nvPr/>
        </p:nvSpPr>
        <p:spPr>
          <a:xfrm rot="-5400000">
            <a:off x="-1293824" y="3252774"/>
            <a:ext cx="31020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Cumulative Incidence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2743200" y="0"/>
            <a:ext cx="38751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 Outcome (Unmatched)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1127125" y="1169987"/>
            <a:ext cx="42069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HR=2.11 (1.46-3.04)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58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Propensity score estimation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Within each matching block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Choose a date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For statin initiators: date of first dispensing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For statin non-initiators: date of random MD visit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Fix time-varying covariates as of date 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Predict treatment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Statin Initiation vs Not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Estimate propensity score from covariates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Unconditional logistic regression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Output estimated probabilities – propensity scores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58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87916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/>
        </p:nvSpPr>
        <p:spPr>
          <a:xfrm>
            <a:off x="1123950" y="0"/>
            <a:ext cx="77724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Derivation of Propensity Score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1066800" y="384175"/>
            <a:ext cx="7467600" cy="647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*** develop propensity score for </a:t>
            </a:r>
            <a:r>
              <a:rPr lang="en" sz="1400" b="0" i="0" u="none" dirty="0" smtClean="0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1/95;</a:t>
            </a:r>
            <a:endParaRPr lang="en" sz="1400" b="0" i="0" u="none" dirty="0">
              <a:solidFill>
                <a:srgbClr val="008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25000"/>
              <a:buFont typeface="Courier New"/>
              <a:buNone/>
            </a:pPr>
            <a:r>
              <a:rPr lang="en" sz="1400" b="1" i="0" u="none" dirty="0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proc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1" i="0" u="none" dirty="0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logistic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descending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=eligible;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model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init9501=age9501 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male smok obes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days9501 day29501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ang9501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usa9501 chf9501 isch9501 ath9501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cva9501 usa9501 mi9501 olmi9501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htn9501 tia9501 afib9501 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ascv9501 hth9501 ost9501 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cvs9501 htdx9501 circ9501 cond9501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rvsc9501 hhd9501 dysr9501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lres9501 tres9501 hres9501 hbac9501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hrt9501 ns9501 ins9501 cvhp9501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diab9501 ekg9501 cvrx9501 cvvs9501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llab9501 lab9501 llb29501 cvdg9501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nsca9501 skca9501 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depr9501 adj9501 schz9501 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deb9501  rh9501  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hosp9501 rx9501 vist9501 diag9501</a:t>
            </a:r>
            <a:endParaRPr lang="en"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lxl9501 aga9501 rx29501 hp29501/</a:t>
            </a:r>
            <a:r>
              <a:rPr lang="en" sz="1400" b="0" i="0" u="none" dirty="0" smtClean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outroc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=roc9501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where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elig9501=</a:t>
            </a:r>
            <a:r>
              <a:rPr lang="en" sz="1400" b="1" i="0" u="none" dirty="0" smtClean="0">
                <a:solidFill>
                  <a:srgbClr val="008080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output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out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=elignew(keep=id 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scor9501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lang="en" sz="1400" b="0" i="0" u="none" dirty="0" smtClean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predicted</a:t>
            </a:r>
            <a:r>
              <a:rPr lang="en" sz="1400" b="0" i="0" u="none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=scor9501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25000"/>
              <a:buFont typeface="Courier New"/>
              <a:buNone/>
            </a:pPr>
            <a:r>
              <a:rPr lang="en" sz="1400" b="1" i="0" u="none" dirty="0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run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25000"/>
              <a:buFont typeface="Courier New"/>
              <a:buNone/>
            </a:pPr>
            <a:r>
              <a:rPr lang="en" sz="1400" b="1" i="0" u="none" dirty="0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eligible;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merge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eligible elignew;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urier New"/>
              <a:buNone/>
            </a:pP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b="0" i="0" u="none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by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id;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25000"/>
              <a:buFont typeface="Courier New"/>
              <a:buNone/>
            </a:pPr>
            <a:r>
              <a:rPr lang="en" sz="1400" b="1" i="0" u="none" dirty="0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run</a:t>
            </a:r>
            <a:r>
              <a:rPr lang="en" sz="1400" b="0" i="0" u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</p:txBody>
      </p:sp>
      <p:cxnSp>
        <p:nvCxnSpPr>
          <p:cNvPr id="324" name="Shape 324"/>
          <p:cNvCxnSpPr/>
          <p:nvPr/>
        </p:nvCxnSpPr>
        <p:spPr>
          <a:xfrm rot="10800000">
            <a:off x="6013525" y="5446675"/>
            <a:ext cx="77100" cy="910500"/>
          </a:xfrm>
          <a:prstGeom prst="straightConnector1">
            <a:avLst/>
          </a:prstGeom>
          <a:noFill/>
          <a:ln w="76200" cap="flat" cmpd="sng">
            <a:solidFill>
              <a:srgbClr val="009097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782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Shape 3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152400"/>
            <a:ext cx="4222886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421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Shape 3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7950"/>
            <a:ext cx="9144000" cy="656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216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Shape 3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87337"/>
            <a:ext cx="9144000" cy="55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265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Considerations</a:t>
            </a:r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372700" y="1243800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Coefficients are Interpretable and Informative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Continuous Predictors Require Care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 smtClean="0"/>
              <a:t>Interactions – how?</a:t>
            </a:r>
            <a:endParaRPr lang="en" dirty="0"/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Choice of Predictors Need Not be A-Priori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63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67223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Shape 4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100"/>
            <a:ext cx="9144000" cy="661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343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Shape 3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3862"/>
            <a:ext cx="9144000" cy="60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176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Shape 3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4500"/>
            <a:ext cx="9144000" cy="59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302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Shape 3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23875"/>
            <a:ext cx="9144000" cy="581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934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Considerations</a:t>
            </a:r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372700" y="1243800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Coefficients are Interpretable and Informative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Continuous Predictors Require Care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 smtClean="0"/>
              <a:t>Interactions – how?</a:t>
            </a:r>
            <a:endParaRPr lang="en" dirty="0"/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Choice of Predictors Need Not be A-Priori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68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6718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Shape 4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7741"/>
            <a:ext cx="8839201" cy="64178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764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Matching Process</a:t>
            </a:r>
          </a:p>
        </p:txBody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Within each matching block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Create 2 files: statin initiators &amp; non-initiators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Choose a statin initiator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Randomly sort the initiators 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Choose sequentially without replacement</a:t>
            </a:r>
          </a:p>
          <a:p>
            <a:pPr marL="914400" lvl="1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Match to a non-initiator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Randomly sort non-initiators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Cycle through non-initiators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Choose first with p-score within 0.01 of initiator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Output matched pair to new file</a:t>
            </a:r>
          </a:p>
          <a:p>
            <a:pPr marL="1371600" lvl="2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If no matches, discard statin initiator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70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5954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Shape 3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6836"/>
            <a:ext cx="9144000" cy="62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263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Shape 4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52400"/>
            <a:ext cx="8036434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381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Shape 4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52400"/>
            <a:ext cx="8227226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837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Outcome analysis</a:t>
            </a:r>
          </a:p>
        </p:txBody>
      </p:sp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Analysis can be viewed as the pooled analysis of 9 separate cohort studies each with ~300 exposed and ~300 unexposed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Or, analysis based on matched pairs: 2901 matched pairs</a:t>
            </a:r>
          </a:p>
          <a:p>
            <a:pPr marL="457200" lvl="0" indent="-228600">
              <a:spcBef>
                <a:spcPts val="0"/>
              </a:spcBef>
              <a:spcAft>
                <a:spcPts val="300"/>
              </a:spcAft>
              <a:buClrTx/>
            </a:pPr>
            <a:r>
              <a:rPr lang="en" dirty="0"/>
              <a:t>PH regression stratified on matching block or matched pair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74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9443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Shape 5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304799"/>
            <a:ext cx="8839198" cy="61194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736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Shape 5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60573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943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Shape 5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57337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15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Shape 5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75" y="420275"/>
            <a:ext cx="8839198" cy="51025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6B0-7645-4112-B041-DA2512DCA31C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569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Lessons</a:t>
            </a:r>
          </a:p>
        </p:txBody>
      </p:sp>
      <p:sp>
        <p:nvSpPr>
          <p:cNvPr id="579" name="Shape 579"/>
          <p:cNvSpPr txBox="1">
            <a:spLocks noGrp="1"/>
          </p:cNvSpPr>
          <p:nvPr>
            <p:ph type="body" idx="1"/>
          </p:nvPr>
        </p:nvSpPr>
        <p:spPr>
          <a:xfrm>
            <a:off x="372700" y="1295400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Propensity matched cohorts – clinical trial </a:t>
            </a:r>
            <a:r>
              <a:rPr lang="en" sz="2600" dirty="0" smtClean="0"/>
              <a:t>paradigm</a:t>
            </a:r>
          </a:p>
          <a:p>
            <a:pPr marL="857250" lvl="1" indent="-393700">
              <a:spcBef>
                <a:spcPts val="0"/>
              </a:spcBef>
              <a:buClrTx/>
            </a:pPr>
            <a:r>
              <a:rPr lang="en" sz="2200" dirty="0" smtClean="0"/>
              <a:t>But </a:t>
            </a:r>
            <a:r>
              <a:rPr lang="en" sz="2200" dirty="0"/>
              <a:t>is not a randomized trial</a:t>
            </a:r>
          </a:p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Well suited to pharmacoepidemiology in claims data </a:t>
            </a:r>
          </a:p>
          <a:p>
            <a:pPr marL="914400" lvl="1" indent="-3683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200" dirty="0"/>
              <a:t>Rich data – clinical covariates and utilization</a:t>
            </a:r>
          </a:p>
          <a:p>
            <a:pPr marL="914400" lvl="1" indent="-3683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200" dirty="0"/>
              <a:t>Frequently rare outcomes</a:t>
            </a:r>
          </a:p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Exhaustively identify variables</a:t>
            </a:r>
          </a:p>
          <a:p>
            <a:pPr marL="914400" lvl="1" indent="-3683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200" dirty="0"/>
              <a:t>A-priori / empiric / utilization / expert opinion</a:t>
            </a:r>
          </a:p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Unadjusted comparisons for outcomes</a:t>
            </a:r>
          </a:p>
          <a:p>
            <a:pPr marL="914400" lvl="1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Cohorts can be used for multiple outcomes </a:t>
            </a:r>
          </a:p>
          <a:p>
            <a:pPr marL="457200" lvl="0" indent="-3937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600" dirty="0"/>
              <a:t>Conduct study in blocks</a:t>
            </a:r>
          </a:p>
          <a:p>
            <a:pPr marL="914400" lvl="1" indent="-3683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200" dirty="0"/>
              <a:t>Periodic reporting</a:t>
            </a:r>
          </a:p>
          <a:p>
            <a:pPr marL="914400" lvl="1" indent="-368300">
              <a:spcBef>
                <a:spcPts val="0"/>
              </a:spcBef>
              <a:spcAft>
                <a:spcPts val="300"/>
              </a:spcAft>
              <a:buClrTx/>
              <a:buSzPct val="100000"/>
            </a:pPr>
            <a:r>
              <a:rPr lang="en" sz="2200" dirty="0"/>
              <a:t>Adjust for changes in practice over time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79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371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 txBox="1">
            <a:spLocks noGrp="1"/>
          </p:cNvSpPr>
          <p:nvPr>
            <p:ph type="title"/>
          </p:nvPr>
        </p:nvSpPr>
        <p:spPr>
          <a:xfrm>
            <a:off x="319475" y="394200"/>
            <a:ext cx="8471700" cy="7455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Propensity and </a:t>
            </a:r>
            <a:r>
              <a:rPr lang="en" dirty="0" smtClean="0"/>
              <a:t>Unmeasured Confounding</a:t>
            </a:r>
            <a:endParaRPr lang="en" dirty="0"/>
          </a:p>
        </p:txBody>
      </p:sp>
      <p:sp>
        <p:nvSpPr>
          <p:cNvPr id="501" name="Shape 501"/>
          <p:cNvSpPr txBox="1">
            <a:spLocks noGrp="1"/>
          </p:cNvSpPr>
          <p:nvPr>
            <p:ph type="body" idx="1"/>
          </p:nvPr>
        </p:nvSpPr>
        <p:spPr>
          <a:xfrm>
            <a:off x="372700" y="1286625"/>
            <a:ext cx="8418600" cy="500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400" dirty="0"/>
              <a:t>Propensity score matching can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Achieve balance on component variables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400" dirty="0"/>
              <a:t>But propensity score matching,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May not achieve balance on variables not included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400" dirty="0" smtClean="0"/>
              <a:t>How </a:t>
            </a:r>
            <a:r>
              <a:rPr lang="en" sz="2400" dirty="0"/>
              <a:t>do we know when we are done?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A-priori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Empiric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Healthcare utilization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Clinical trial results</a:t>
            </a:r>
          </a:p>
          <a:p>
            <a:pPr marL="914400" lvl="1" indent="-3556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000" dirty="0"/>
              <a:t>Expert opinion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400" dirty="0"/>
              <a:t>Sensitivity </a:t>
            </a:r>
            <a:r>
              <a:rPr lang="en" sz="2400" dirty="0" smtClean="0"/>
              <a:t>analyses</a:t>
            </a:r>
          </a:p>
          <a:p>
            <a:pPr marL="457200" lvl="0" indent="-381000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" sz="2400" dirty="0" smtClean="0"/>
              <a:t>Supplemental data collection</a:t>
            </a:r>
            <a:endParaRPr lang="en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20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80</a:t>
            </a:fld>
            <a:endParaRPr lang="en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465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2314</Words>
  <Application>Microsoft Office PowerPoint</Application>
  <PresentationFormat>On-screen Show (4:3)</PresentationFormat>
  <Paragraphs>615</Paragraphs>
  <Slides>80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2" baseType="lpstr">
      <vt:lpstr>Office Theme</vt:lpstr>
      <vt:lpstr>Worksheet</vt:lpstr>
      <vt:lpstr>Propensity Scores</vt:lpstr>
      <vt:lpstr>Roadmap</vt:lpstr>
      <vt:lpstr>Does treatment A lead to different outcomes than treatment B?</vt:lpstr>
      <vt:lpstr>Random Allocation</vt:lpstr>
      <vt:lpstr>Despite Strengths, RCTs Have Limitations</vt:lpstr>
      <vt:lpstr>Imbalance among treatments</vt:lpstr>
      <vt:lpstr>Propensity scores in a sentence</vt:lpstr>
      <vt:lpstr>What does this mean?</vt:lpstr>
      <vt:lpstr>The rest is details</vt:lpstr>
      <vt:lpstr>What is the Propensity Score?</vt:lpstr>
      <vt:lpstr>Expected propensity distributions?</vt:lpstr>
      <vt:lpstr>What is “treated against expectation?”</vt:lpstr>
      <vt:lpstr>“Treated against expectation”</vt:lpstr>
      <vt:lpstr>Some PS distributions:  what would you do?</vt:lpstr>
      <vt:lpstr>Why Use Propensity Scores?</vt:lpstr>
      <vt:lpstr>PowerPoint Presentation</vt:lpstr>
      <vt:lpstr>PowerPoint Presentation</vt:lpstr>
      <vt:lpstr>PowerPoint Presentation</vt:lpstr>
      <vt:lpstr>PowerPoint Presentation</vt:lpstr>
      <vt:lpstr>Variables in Propensity Score</vt:lpstr>
      <vt:lpstr>Propensity Score</vt:lpstr>
      <vt:lpstr>PowerPoint Presentation</vt:lpstr>
      <vt:lpstr>PowerPoint Presentation</vt:lpstr>
      <vt:lpstr>PowerPoint Presentation</vt:lpstr>
      <vt:lpstr>Outcomes</vt:lpstr>
      <vt:lpstr>PowerPoint Presentation</vt:lpstr>
      <vt:lpstr>PowerPoint Presentation</vt:lpstr>
      <vt:lpstr>Not in PS Model</vt:lpstr>
      <vt:lpstr>Follow-up</vt:lpstr>
      <vt:lpstr>Follow-up Starting 3.6 mo Earlier</vt:lpstr>
      <vt:lpstr>PowerPoint Presentation</vt:lpstr>
      <vt:lpstr>Assessing Heterogeneity of Effect</vt:lpstr>
      <vt:lpstr>PowerPoint Presentation</vt:lpstr>
      <vt:lpstr>PowerPoint Presentation</vt:lpstr>
      <vt:lpstr>Use of the Propensity Score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Dr. Mauri’s Comments</vt:lpstr>
      <vt:lpstr>Journal Club Summary</vt:lpstr>
      <vt:lpstr>Case Study – Statins and MI</vt:lpstr>
      <vt:lpstr>Propensity Score Considerations</vt:lpstr>
      <vt:lpstr>Propensity Score Model</vt:lpstr>
      <vt:lpstr>Propensity Score Model, cont.</vt:lpstr>
      <vt:lpstr>Propensity Score Model, cont.</vt:lpstr>
      <vt:lpstr>Bias Formula (Bross, 1966)</vt:lpstr>
      <vt:lpstr>Propensity Score Model Evaluation</vt:lpstr>
      <vt:lpstr>Statins and MI: RCT Results</vt:lpstr>
      <vt:lpstr>Data Source</vt:lpstr>
      <vt:lpstr>Data from Fallon (Members with LDL&gt;130) </vt:lpstr>
      <vt:lpstr>PowerPoint Presentation</vt:lpstr>
      <vt:lpstr>PowerPoint Presentation</vt:lpstr>
      <vt:lpstr>Guidelines, Clinical Practice: Patient Selection</vt:lpstr>
      <vt:lpstr>PowerPoint Presentation</vt:lpstr>
      <vt:lpstr>PowerPoint Presentation</vt:lpstr>
      <vt:lpstr>Propensity score estimation</vt:lpstr>
      <vt:lpstr>PowerPoint Presentation</vt:lpstr>
      <vt:lpstr>PowerPoint Presentation</vt:lpstr>
      <vt:lpstr>PowerPoint Presentation</vt:lpstr>
      <vt:lpstr>PowerPoint Presentation</vt:lpstr>
      <vt:lpstr>Considerations</vt:lpstr>
      <vt:lpstr>PowerPoint Presentation</vt:lpstr>
      <vt:lpstr>PowerPoint Presentation</vt:lpstr>
      <vt:lpstr>PowerPoint Presentation</vt:lpstr>
      <vt:lpstr>PowerPoint Presentation</vt:lpstr>
      <vt:lpstr>Considerations</vt:lpstr>
      <vt:lpstr>PowerPoint Presentation</vt:lpstr>
      <vt:lpstr>Matching Process</vt:lpstr>
      <vt:lpstr>PowerPoint Presentation</vt:lpstr>
      <vt:lpstr>PowerPoint Presentation</vt:lpstr>
      <vt:lpstr>PowerPoint Presentation</vt:lpstr>
      <vt:lpstr>Outcome analysis</vt:lpstr>
      <vt:lpstr>PowerPoint Presentation</vt:lpstr>
      <vt:lpstr>PowerPoint Presentation</vt:lpstr>
      <vt:lpstr>PowerPoint Presentation</vt:lpstr>
      <vt:lpstr>PowerPoint Presentation</vt:lpstr>
      <vt:lpstr>Lessons</vt:lpstr>
      <vt:lpstr>Propensity and Unmeasured Confounding</vt:lpstr>
    </vt:vector>
  </TitlesOfParts>
  <Company>Partners HealthCare System,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Observational Comparative Effectiveness</dc:title>
  <dc:creator>Partners Information Systems</dc:creator>
  <cp:lastModifiedBy>W7admin</cp:lastModifiedBy>
  <cp:revision>87</cp:revision>
  <dcterms:created xsi:type="dcterms:W3CDTF">2012-04-09T13:24:11Z</dcterms:created>
  <dcterms:modified xsi:type="dcterms:W3CDTF">2017-02-27T01:20:28Z</dcterms:modified>
</cp:coreProperties>
</file>